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omments/modernComment_119_F6FCF129.xml" ContentType="application/vnd.ms-powerpoint.comments+xml"/>
  <Override PartName="/ppt/comments/modernComment_103_33A16DF.xml" ContentType="application/vnd.ms-powerpoint.comments+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27"/>
  </p:notesMasterIdLst>
  <p:sldIdLst>
    <p:sldId id="256" r:id="rId3"/>
    <p:sldId id="278" r:id="rId4"/>
    <p:sldId id="279" r:id="rId5"/>
    <p:sldId id="262" r:id="rId6"/>
    <p:sldId id="268" r:id="rId7"/>
    <p:sldId id="269" r:id="rId8"/>
    <p:sldId id="272" r:id="rId9"/>
    <p:sldId id="261" r:id="rId10"/>
    <p:sldId id="258" r:id="rId11"/>
    <p:sldId id="281" r:id="rId12"/>
    <p:sldId id="259" r:id="rId13"/>
    <p:sldId id="280" r:id="rId14"/>
    <p:sldId id="260" r:id="rId15"/>
    <p:sldId id="610" r:id="rId16"/>
    <p:sldId id="285" r:id="rId17"/>
    <p:sldId id="613" r:id="rId18"/>
    <p:sldId id="612" r:id="rId19"/>
    <p:sldId id="284" r:id="rId20"/>
    <p:sldId id="282" r:id="rId21"/>
    <p:sldId id="283" r:id="rId22"/>
    <p:sldId id="263" r:id="rId23"/>
    <p:sldId id="286" r:id="rId24"/>
    <p:sldId id="330" r:id="rId25"/>
    <p:sldId id="611" r:id="rId26"/>
  </p:sldIdLst>
  <p:sldSz cx="12192000" cy="6858000"/>
  <p:notesSz cx="7102475" cy="93884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F4F0A35E-40CA-39A9-67D9-54A1C63DCF38}" name="Matthew Jalandoni" initials="MJ" userId="S::mjalandoni@flannerygeorgalis.com::e25232d8-955d-4f40-b003-ca56bf8e5df3"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68329A5-D236-4555-8F8E-E214FBD09646}" v="5" dt="2024-09-17T15:11:58.31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7816" autoAdjust="0"/>
    <p:restoredTop sz="94660"/>
  </p:normalViewPr>
  <p:slideViewPr>
    <p:cSldViewPr snapToGrid="0">
      <p:cViewPr varScale="1">
        <p:scale>
          <a:sx n="106" d="100"/>
          <a:sy n="106" d="100"/>
        </p:scale>
        <p:origin x="630"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microsoft.com/office/2018/10/relationships/authors" Target="author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microsoft.com/office/2015/10/relationships/revisionInfo" Target="revisionInfo.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presProps" Target="presProp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notesMaster" Target="notesMasters/notesMaster1.xml"/><Relationship Id="rId30" Type="http://schemas.openxmlformats.org/officeDocument/2006/relationships/theme" Target="theme/theme1.xml"/><Relationship Id="rId8" Type="http://schemas.openxmlformats.org/officeDocument/2006/relationships/slide" Target="slides/slide6.xml"/></Relationships>
</file>

<file path=ppt/comments/modernComment_103_33A16DF.xml><?xml version="1.0" encoding="utf-8"?>
<p188:cmLst xmlns:a="http://schemas.openxmlformats.org/drawingml/2006/main" xmlns:r="http://schemas.openxmlformats.org/officeDocument/2006/relationships" xmlns:p188="http://schemas.microsoft.com/office/powerpoint/2018/8/main">
  <p188:cm id="{94026B80-D0E2-4BAB-8650-C552C2134891}" authorId="{F4F0A35E-40CA-39A9-67D9-54A1C63DCF38}" created="2024-09-17T15:02:34.099">
    <ac:txMkLst xmlns:ac="http://schemas.microsoft.com/office/drawing/2013/main/command">
      <pc:docMk xmlns:pc="http://schemas.microsoft.com/office/powerpoint/2013/main/command"/>
      <pc:sldMk xmlns:pc="http://schemas.microsoft.com/office/powerpoint/2013/main/command" cId="54138591" sldId="259"/>
      <ac:spMk id="3" creationId="{39298106-79BE-9A18-7786-B435927A2B6A}"/>
      <ac:txMk cp="152">
        <ac:context len="450" hash="3305387342"/>
      </ac:txMk>
    </ac:txMkLst>
    <p188:pos x="5485598" y="1427496"/>
    <p188:txBody>
      <a:bodyPr/>
      <a:lstStyle/>
      <a:p>
        <a:r>
          <a:rPr lang="en-US"/>
          <a:t>Several sections of ORC 2915 apply</a:t>
        </a:r>
      </a:p>
    </p188:txBody>
  </p188:cm>
</p188:cmLst>
</file>

<file path=ppt/comments/modernComment_119_F6FCF129.xml><?xml version="1.0" encoding="utf-8"?>
<p188:cmLst xmlns:a="http://schemas.openxmlformats.org/drawingml/2006/main" xmlns:r="http://schemas.openxmlformats.org/officeDocument/2006/relationships" xmlns:p188="http://schemas.microsoft.com/office/powerpoint/2018/8/main">
  <p188:cm id="{A53AAEDD-D721-47A3-83B1-6BA9E1F6280B}" authorId="{F4F0A35E-40CA-39A9-67D9-54A1C63DCF38}" created="2024-09-17T14:59:37.833">
    <ac:txMkLst xmlns:ac="http://schemas.microsoft.com/office/drawing/2013/main/command">
      <pc:docMk xmlns:pc="http://schemas.microsoft.com/office/powerpoint/2013/main/command"/>
      <pc:sldMk xmlns:pc="http://schemas.microsoft.com/office/powerpoint/2013/main/command" cId="4143771945" sldId="281"/>
      <ac:spMk id="3" creationId="{D1F8510C-5E98-CFBD-6332-1CD118208CEB}"/>
      <ac:txMk cp="252" len="83">
        <ac:context len="338" hash="359058056"/>
      </ac:txMk>
    </ac:txMkLst>
    <p188:pos x="9297202" y="3757028"/>
    <p188:txBody>
      <a:bodyPr/>
      <a:lstStyle/>
      <a:p>
        <a:r>
          <a:rPr lang="en-US"/>
          <a:t>Giving examples of 501(c)(3) organizations to show the difference</a:t>
        </a:r>
      </a:p>
    </p188:txBody>
  </p188:cm>
</p188:cmLst>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7739" cy="471054"/>
          </a:xfrm>
          <a:prstGeom prst="rect">
            <a:avLst/>
          </a:prstGeom>
        </p:spPr>
        <p:txBody>
          <a:bodyPr vert="horz" lIns="94229" tIns="47114" rIns="94229" bIns="47114" rtlCol="0"/>
          <a:lstStyle>
            <a:lvl1pPr algn="l">
              <a:defRPr sz="1200"/>
            </a:lvl1pPr>
          </a:lstStyle>
          <a:p>
            <a:endParaRPr lang="en-US" dirty="0"/>
          </a:p>
        </p:txBody>
      </p:sp>
      <p:sp>
        <p:nvSpPr>
          <p:cNvPr id="3" name="Date Placeholder 2"/>
          <p:cNvSpPr>
            <a:spLocks noGrp="1"/>
          </p:cNvSpPr>
          <p:nvPr>
            <p:ph type="dt" idx="1"/>
          </p:nvPr>
        </p:nvSpPr>
        <p:spPr>
          <a:xfrm>
            <a:off x="4023092" y="0"/>
            <a:ext cx="3077739" cy="471054"/>
          </a:xfrm>
          <a:prstGeom prst="rect">
            <a:avLst/>
          </a:prstGeom>
        </p:spPr>
        <p:txBody>
          <a:bodyPr vert="horz" lIns="94229" tIns="47114" rIns="94229" bIns="47114" rtlCol="0"/>
          <a:lstStyle>
            <a:lvl1pPr algn="r">
              <a:defRPr sz="1200"/>
            </a:lvl1pPr>
          </a:lstStyle>
          <a:p>
            <a:fld id="{2DF5938C-69FF-41B0-BA70-8066707E8E41}" type="datetimeFigureOut">
              <a:rPr lang="en-US" smtClean="0"/>
              <a:t>10/24/2024</a:t>
            </a:fld>
            <a:endParaRPr lang="en-US" dirty="0"/>
          </a:p>
        </p:txBody>
      </p:sp>
      <p:sp>
        <p:nvSpPr>
          <p:cNvPr id="4" name="Slide Image Placeholder 3"/>
          <p:cNvSpPr>
            <a:spLocks noGrp="1" noRot="1" noChangeAspect="1"/>
          </p:cNvSpPr>
          <p:nvPr>
            <p:ph type="sldImg" idx="2"/>
          </p:nvPr>
        </p:nvSpPr>
        <p:spPr>
          <a:xfrm>
            <a:off x="735013" y="1173163"/>
            <a:ext cx="5632450" cy="3168650"/>
          </a:xfrm>
          <a:prstGeom prst="rect">
            <a:avLst/>
          </a:prstGeom>
          <a:noFill/>
          <a:ln w="12700">
            <a:solidFill>
              <a:prstClr val="black"/>
            </a:solidFill>
          </a:ln>
        </p:spPr>
        <p:txBody>
          <a:bodyPr vert="horz" lIns="94229" tIns="47114" rIns="94229" bIns="47114" rtlCol="0" anchor="ctr"/>
          <a:lstStyle/>
          <a:p>
            <a:endParaRPr lang="en-US" dirty="0"/>
          </a:p>
        </p:txBody>
      </p:sp>
      <p:sp>
        <p:nvSpPr>
          <p:cNvPr id="5" name="Notes Placeholder 4"/>
          <p:cNvSpPr>
            <a:spLocks noGrp="1"/>
          </p:cNvSpPr>
          <p:nvPr>
            <p:ph type="body" sz="quarter" idx="3"/>
          </p:nvPr>
        </p:nvSpPr>
        <p:spPr>
          <a:xfrm>
            <a:off x="710248" y="4518204"/>
            <a:ext cx="5681980" cy="3696712"/>
          </a:xfrm>
          <a:prstGeom prst="rect">
            <a:avLst/>
          </a:prstGeom>
        </p:spPr>
        <p:txBody>
          <a:bodyPr vert="horz" lIns="94229" tIns="47114" rIns="94229" bIns="47114"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917422"/>
            <a:ext cx="3077739" cy="471053"/>
          </a:xfrm>
          <a:prstGeom prst="rect">
            <a:avLst/>
          </a:prstGeom>
        </p:spPr>
        <p:txBody>
          <a:bodyPr vert="horz" lIns="94229" tIns="47114" rIns="94229" bIns="47114" rtlCol="0" anchor="b"/>
          <a:lstStyle>
            <a:lvl1pPr algn="l">
              <a:defRPr sz="1200"/>
            </a:lvl1pPr>
          </a:lstStyle>
          <a:p>
            <a:endParaRPr lang="en-US" dirty="0"/>
          </a:p>
        </p:txBody>
      </p:sp>
      <p:sp>
        <p:nvSpPr>
          <p:cNvPr id="7" name="Slide Number Placeholder 6"/>
          <p:cNvSpPr>
            <a:spLocks noGrp="1"/>
          </p:cNvSpPr>
          <p:nvPr>
            <p:ph type="sldNum" sz="quarter" idx="5"/>
          </p:nvPr>
        </p:nvSpPr>
        <p:spPr>
          <a:xfrm>
            <a:off x="4023092" y="8917422"/>
            <a:ext cx="3077739" cy="471053"/>
          </a:xfrm>
          <a:prstGeom prst="rect">
            <a:avLst/>
          </a:prstGeom>
        </p:spPr>
        <p:txBody>
          <a:bodyPr vert="horz" lIns="94229" tIns="47114" rIns="94229" bIns="47114" rtlCol="0" anchor="b"/>
          <a:lstStyle>
            <a:lvl1pPr algn="r">
              <a:defRPr sz="1200"/>
            </a:lvl1pPr>
          </a:lstStyle>
          <a:p>
            <a:fld id="{ED3703A9-0F73-49B5-B7B7-86BDB2A828B6}" type="slidenum">
              <a:rPr lang="en-US" smtClean="0"/>
              <a:t>‹#›</a:t>
            </a:fld>
            <a:endParaRPr lang="en-US" dirty="0"/>
          </a:p>
        </p:txBody>
      </p:sp>
    </p:spTree>
    <p:extLst>
      <p:ext uri="{BB962C8B-B14F-4D97-AF65-F5344CB8AC3E}">
        <p14:creationId xmlns:p14="http://schemas.microsoft.com/office/powerpoint/2010/main" val="42068983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D3703A9-0F73-49B5-B7B7-86BDB2A828B6}" type="slidenum">
              <a:rPr lang="en-US" smtClean="0"/>
              <a:t>1</a:t>
            </a:fld>
            <a:endParaRPr lang="en-US" dirty="0"/>
          </a:p>
        </p:txBody>
      </p:sp>
    </p:spTree>
    <p:extLst>
      <p:ext uri="{BB962C8B-B14F-4D97-AF65-F5344CB8AC3E}">
        <p14:creationId xmlns:p14="http://schemas.microsoft.com/office/powerpoint/2010/main" val="520497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D3703A9-0F73-49B5-B7B7-86BDB2A828B6}" type="slidenum">
              <a:rPr lang="en-US" smtClean="0"/>
              <a:t>6</a:t>
            </a:fld>
            <a:endParaRPr lang="en-US" dirty="0"/>
          </a:p>
        </p:txBody>
      </p:sp>
    </p:spTree>
    <p:extLst>
      <p:ext uri="{BB962C8B-B14F-4D97-AF65-F5344CB8AC3E}">
        <p14:creationId xmlns:p14="http://schemas.microsoft.com/office/powerpoint/2010/main" val="177270402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D3703A9-0F73-49B5-B7B7-86BDB2A828B6}" type="slidenum">
              <a:rPr lang="en-US" smtClean="0"/>
              <a:t>10</a:t>
            </a:fld>
            <a:endParaRPr lang="en-US" dirty="0"/>
          </a:p>
        </p:txBody>
      </p:sp>
    </p:spTree>
    <p:extLst>
      <p:ext uri="{BB962C8B-B14F-4D97-AF65-F5344CB8AC3E}">
        <p14:creationId xmlns:p14="http://schemas.microsoft.com/office/powerpoint/2010/main" val="51118079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pPr marL="178027" indent="-178027">
              <a:buFont typeface="Arial" panose="020B0604020202020204" pitchFamily="34" charset="0"/>
              <a:buChar char="•"/>
            </a:pPr>
            <a:endParaRPr lang="en-US" dirty="0"/>
          </a:p>
          <a:p>
            <a:pPr marL="349415" indent="-349415">
              <a:lnSpc>
                <a:spcPct val="115000"/>
              </a:lnSpc>
              <a:buFont typeface="Aptos" panose="020B0004020202020204" pitchFamily="34" charset="0"/>
              <a:buChar char="-"/>
            </a:pPr>
            <a:r>
              <a:rPr lang="en-US" kern="100" dirty="0">
                <a:latin typeface="Aptos" panose="020B0004020202020204" pitchFamily="34" charset="0"/>
                <a:ea typeface="Aptos" panose="020B0004020202020204" pitchFamily="34" charset="0"/>
                <a:cs typeface="Times New Roman" panose="02020603050405020304" pitchFamily="18" charset="0"/>
              </a:rPr>
              <a:t>Even though state laws allow gambling, they can still regulate it, which they have done. </a:t>
            </a:r>
          </a:p>
          <a:p>
            <a:pPr marL="349415" indent="-349415">
              <a:lnSpc>
                <a:spcPct val="115000"/>
              </a:lnSpc>
              <a:buFont typeface="Aptos" panose="020B0004020202020204" pitchFamily="34" charset="0"/>
              <a:buChar char="-"/>
            </a:pPr>
            <a:r>
              <a:rPr lang="en-US" kern="100" dirty="0">
                <a:latin typeface="Aptos" panose="020B0004020202020204" pitchFamily="34" charset="0"/>
                <a:ea typeface="Aptos" panose="020B0004020202020204" pitchFamily="34" charset="0"/>
                <a:cs typeface="Times New Roman" panose="02020603050405020304" pitchFamily="18" charset="0"/>
              </a:rPr>
              <a:t>O.R.C. 2915.101 </a:t>
            </a:r>
            <a:r>
              <a:rPr lang="en-US" i="1" kern="100" dirty="0">
                <a:latin typeface="Aptos" panose="020B0004020202020204" pitchFamily="34" charset="0"/>
                <a:ea typeface="Aptos" panose="020B0004020202020204" pitchFamily="34" charset="0"/>
                <a:cs typeface="Times New Roman" panose="02020603050405020304" pitchFamily="18" charset="0"/>
              </a:rPr>
              <a:t>requires</a:t>
            </a:r>
            <a:r>
              <a:rPr lang="en-US" kern="100" dirty="0">
                <a:latin typeface="Aptos" panose="020B0004020202020204" pitchFamily="34" charset="0"/>
                <a:ea typeface="Aptos" panose="020B0004020202020204" pitchFamily="34" charset="0"/>
                <a:cs typeface="Times New Roman" panose="02020603050405020304" pitchFamily="18" charset="0"/>
              </a:rPr>
              <a:t> that at least 25% of the net profit from sales of instant/electronic instant bingo go to organizations listed in 2915.01(V)(1), including a 501(c)(3) organization – like VFWOC</a:t>
            </a:r>
          </a:p>
          <a:p>
            <a:pPr marL="757066" lvl="1" indent="-291179">
              <a:lnSpc>
                <a:spcPct val="115000"/>
              </a:lnSpc>
              <a:buFont typeface="Courier New" panose="02070309020205020404" pitchFamily="49" charset="0"/>
              <a:buChar char="o"/>
            </a:pPr>
            <a:r>
              <a:rPr lang="en-US" kern="100" dirty="0">
                <a:latin typeface="Aptos" panose="020B0004020202020204" pitchFamily="34" charset="0"/>
                <a:ea typeface="Aptos" panose="020B0004020202020204" pitchFamily="34" charset="0"/>
                <a:cs typeface="Times New Roman" panose="02020603050405020304" pitchFamily="18" charset="0"/>
              </a:rPr>
              <a:t>VFWOC is defined as an organization with a “charitable purpose”</a:t>
            </a:r>
          </a:p>
          <a:p>
            <a:pPr marL="757066" lvl="1" indent="-291179">
              <a:lnSpc>
                <a:spcPct val="115000"/>
              </a:lnSpc>
              <a:buFont typeface="Courier New" panose="02070309020205020404" pitchFamily="49" charset="0"/>
              <a:buChar char="o"/>
            </a:pPr>
            <a:r>
              <a:rPr lang="en-US" kern="100" dirty="0">
                <a:latin typeface="Aptos" panose="020B0004020202020204" pitchFamily="34" charset="0"/>
                <a:ea typeface="Aptos" panose="020B0004020202020204" pitchFamily="34" charset="0"/>
                <a:cs typeface="Times New Roman" panose="02020603050405020304" pitchFamily="18" charset="0"/>
              </a:rPr>
              <a:t>Remember, VFW (and other Posts) are </a:t>
            </a:r>
            <a:r>
              <a:rPr lang="en-US" i="1" kern="100" dirty="0">
                <a:latin typeface="Aptos" panose="020B0004020202020204" pitchFamily="34" charset="0"/>
                <a:ea typeface="Aptos" panose="020B0004020202020204" pitchFamily="34" charset="0"/>
                <a:cs typeface="Times New Roman" panose="02020603050405020304" pitchFamily="18" charset="0"/>
              </a:rPr>
              <a:t>not</a:t>
            </a:r>
            <a:r>
              <a:rPr lang="en-US" kern="100" dirty="0">
                <a:latin typeface="Aptos" panose="020B0004020202020204" pitchFamily="34" charset="0"/>
                <a:ea typeface="Aptos" panose="020B0004020202020204" pitchFamily="34" charset="0"/>
                <a:cs typeface="Times New Roman" panose="02020603050405020304" pitchFamily="18" charset="0"/>
              </a:rPr>
              <a:t> organizations with charitable purposes </a:t>
            </a:r>
          </a:p>
          <a:p>
            <a:pPr marL="1222953" lvl="2" indent="-291179" defTabSz="931774">
              <a:lnSpc>
                <a:spcPct val="115000"/>
              </a:lnSpc>
              <a:buFont typeface="Courier New" panose="02070309020205020404" pitchFamily="49" charset="0"/>
              <a:buChar char="o"/>
              <a:defRPr/>
            </a:pPr>
            <a:r>
              <a:rPr lang="en-US" kern="100" dirty="0">
                <a:latin typeface="Aptos" panose="020B0004020202020204" pitchFamily="34" charset="0"/>
                <a:ea typeface="Aptos" panose="020B0004020202020204" pitchFamily="34" charset="0"/>
                <a:cs typeface="Times New Roman" panose="02020603050405020304" pitchFamily="18" charset="0"/>
              </a:rPr>
              <a:t>This is covered by 2915.01(V)(2) – the law clearly prohibits donations from being made to Posts.</a:t>
            </a:r>
          </a:p>
          <a:p>
            <a:pPr marL="178027" indent="-178027">
              <a:buFont typeface="Arial" panose="020B0604020202020204" pitchFamily="34" charset="0"/>
              <a:buChar char="•"/>
            </a:pPr>
            <a:r>
              <a:rPr lang="en-US" dirty="0"/>
              <a:t>75% of the funds can be spent by the Post on member-only benefits like using these funds to pay for dinners, dances, private events that are limited to members. </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19AEE865-9C08-4460-97C5-6CEFD6B1EBE4}"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14</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52119115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D3703A9-0F73-49B5-B7B7-86BDB2A828B6}" type="slidenum">
              <a:rPr lang="en-US" smtClean="0"/>
              <a:t>16</a:t>
            </a:fld>
            <a:endParaRPr lang="en-US" dirty="0"/>
          </a:p>
        </p:txBody>
      </p:sp>
    </p:spTree>
    <p:extLst>
      <p:ext uri="{BB962C8B-B14F-4D97-AF65-F5344CB8AC3E}">
        <p14:creationId xmlns:p14="http://schemas.microsoft.com/office/powerpoint/2010/main" val="126423864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D3703A9-0F73-49B5-B7B7-86BDB2A828B6}" type="slidenum">
              <a:rPr lang="en-US" smtClean="0"/>
              <a:t>21</a:t>
            </a:fld>
            <a:endParaRPr lang="en-US" dirty="0"/>
          </a:p>
        </p:txBody>
      </p:sp>
    </p:spTree>
    <p:extLst>
      <p:ext uri="{BB962C8B-B14F-4D97-AF65-F5344CB8AC3E}">
        <p14:creationId xmlns:p14="http://schemas.microsoft.com/office/powerpoint/2010/main" val="268209973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4" name="Slide Number Placeholder 3"/>
          <p:cNvSpPr>
            <a:spLocks noGrp="1"/>
          </p:cNvSpPr>
          <p:nvPr>
            <p:ph type="sldNum" sz="quarter" idx="5"/>
          </p:nvPr>
        </p:nvSpPr>
        <p:spPr/>
        <p:txBody>
          <a:bodyPr/>
          <a:lstStyle/>
          <a:p>
            <a:pPr defTabSz="949478">
              <a:defRPr/>
            </a:pPr>
            <a:fld id="{838E38D6-833D-8240-8199-00A56835048E}" type="slidenum">
              <a:rPr lang="en-US">
                <a:solidFill>
                  <a:prstClr val="black"/>
                </a:solidFill>
                <a:latin typeface="Calibri" panose="020F0502020204030204"/>
              </a:rPr>
              <a:pPr defTabSz="949478">
                <a:defRPr/>
              </a:pPr>
              <a:t>23</a:t>
            </a:fld>
            <a:endParaRPr lang="en-US" dirty="0">
              <a:solidFill>
                <a:prstClr val="black"/>
              </a:solidFill>
              <a:latin typeface="Calibri" panose="020F0502020204030204"/>
            </a:endParaRPr>
          </a:p>
        </p:txBody>
      </p:sp>
      <p:sp>
        <p:nvSpPr>
          <p:cNvPr id="6" name="Notes Placeholder 5">
            <a:extLst>
              <a:ext uri="{FF2B5EF4-FFF2-40B4-BE49-F238E27FC236}">
                <a16:creationId xmlns:a16="http://schemas.microsoft.com/office/drawing/2014/main" id="{DA497B4B-AF21-4423-9F72-EA2DD0713E22}"/>
              </a:ext>
            </a:extLst>
          </p:cNvPr>
          <p:cNvSpPr>
            <a:spLocks noGrp="1"/>
          </p:cNvSpPr>
          <p:nvPr>
            <p:ph type="body" sz="quarter" idx="3"/>
          </p:nvPr>
        </p:nvSpPr>
        <p:spPr/>
        <p:txBody>
          <a:bodyPr/>
          <a:lstStyle/>
          <a:p>
            <a:endParaRPr lang="en-US" dirty="0"/>
          </a:p>
        </p:txBody>
      </p:sp>
    </p:spTree>
    <p:extLst>
      <p:ext uri="{BB962C8B-B14F-4D97-AF65-F5344CB8AC3E}">
        <p14:creationId xmlns:p14="http://schemas.microsoft.com/office/powerpoint/2010/main" val="99943452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672D35-907E-A8E8-CA50-BCF222498D6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D7C29105-D892-4713-290C-AFBA00E1269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ACEE9ADF-2681-22B3-797A-60FCD2792EC6}"/>
              </a:ext>
            </a:extLst>
          </p:cNvPr>
          <p:cNvSpPr>
            <a:spLocks noGrp="1"/>
          </p:cNvSpPr>
          <p:nvPr>
            <p:ph type="dt" sz="half" idx="10"/>
          </p:nvPr>
        </p:nvSpPr>
        <p:spPr/>
        <p:txBody>
          <a:bodyPr/>
          <a:lstStyle/>
          <a:p>
            <a:fld id="{A1ECE3BA-008F-45C7-98BB-AA312DF68469}" type="datetimeFigureOut">
              <a:rPr lang="en-US" smtClean="0"/>
              <a:t>10/24/2024</a:t>
            </a:fld>
            <a:endParaRPr lang="en-US" dirty="0"/>
          </a:p>
        </p:txBody>
      </p:sp>
      <p:sp>
        <p:nvSpPr>
          <p:cNvPr id="5" name="Footer Placeholder 4">
            <a:extLst>
              <a:ext uri="{FF2B5EF4-FFF2-40B4-BE49-F238E27FC236}">
                <a16:creationId xmlns:a16="http://schemas.microsoft.com/office/drawing/2014/main" id="{68F41695-668F-7C31-3876-FB2199B3642A}"/>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E5F7A978-A17F-8BC1-E7DD-DE31A8900B4E}"/>
              </a:ext>
            </a:extLst>
          </p:cNvPr>
          <p:cNvSpPr>
            <a:spLocks noGrp="1"/>
          </p:cNvSpPr>
          <p:nvPr>
            <p:ph type="sldNum" sz="quarter" idx="12"/>
          </p:nvPr>
        </p:nvSpPr>
        <p:spPr/>
        <p:txBody>
          <a:bodyPr/>
          <a:lstStyle/>
          <a:p>
            <a:fld id="{EA3C62F4-B1C6-4DE2-A155-C221FD60DAB7}" type="slidenum">
              <a:rPr lang="en-US" smtClean="0"/>
              <a:t>‹#›</a:t>
            </a:fld>
            <a:endParaRPr lang="en-US" dirty="0"/>
          </a:p>
        </p:txBody>
      </p:sp>
    </p:spTree>
    <p:extLst>
      <p:ext uri="{BB962C8B-B14F-4D97-AF65-F5344CB8AC3E}">
        <p14:creationId xmlns:p14="http://schemas.microsoft.com/office/powerpoint/2010/main" val="13717592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AECAB8-2DE7-08FF-97AB-7728BA956AB9}"/>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AF9BC8E6-5469-F4FC-2BE3-DAAF5B1106DF}"/>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A69517A-90A4-6131-E946-C653961E66F0}"/>
              </a:ext>
            </a:extLst>
          </p:cNvPr>
          <p:cNvSpPr>
            <a:spLocks noGrp="1"/>
          </p:cNvSpPr>
          <p:nvPr>
            <p:ph type="dt" sz="half" idx="10"/>
          </p:nvPr>
        </p:nvSpPr>
        <p:spPr/>
        <p:txBody>
          <a:bodyPr/>
          <a:lstStyle/>
          <a:p>
            <a:fld id="{A1ECE3BA-008F-45C7-98BB-AA312DF68469}" type="datetimeFigureOut">
              <a:rPr lang="en-US" smtClean="0"/>
              <a:t>10/24/2024</a:t>
            </a:fld>
            <a:endParaRPr lang="en-US" dirty="0"/>
          </a:p>
        </p:txBody>
      </p:sp>
      <p:sp>
        <p:nvSpPr>
          <p:cNvPr id="5" name="Footer Placeholder 4">
            <a:extLst>
              <a:ext uri="{FF2B5EF4-FFF2-40B4-BE49-F238E27FC236}">
                <a16:creationId xmlns:a16="http://schemas.microsoft.com/office/drawing/2014/main" id="{1C911C5B-3BFF-C822-19C5-6C6CE4101C24}"/>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568103A5-3234-1F87-0874-5B950FD4171B}"/>
              </a:ext>
            </a:extLst>
          </p:cNvPr>
          <p:cNvSpPr>
            <a:spLocks noGrp="1"/>
          </p:cNvSpPr>
          <p:nvPr>
            <p:ph type="sldNum" sz="quarter" idx="12"/>
          </p:nvPr>
        </p:nvSpPr>
        <p:spPr/>
        <p:txBody>
          <a:bodyPr/>
          <a:lstStyle/>
          <a:p>
            <a:fld id="{EA3C62F4-B1C6-4DE2-A155-C221FD60DAB7}" type="slidenum">
              <a:rPr lang="en-US" smtClean="0"/>
              <a:t>‹#›</a:t>
            </a:fld>
            <a:endParaRPr lang="en-US" dirty="0"/>
          </a:p>
        </p:txBody>
      </p:sp>
    </p:spTree>
    <p:extLst>
      <p:ext uri="{BB962C8B-B14F-4D97-AF65-F5344CB8AC3E}">
        <p14:creationId xmlns:p14="http://schemas.microsoft.com/office/powerpoint/2010/main" val="18606118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8B975FBC-586E-1898-D689-C42FC0284575}"/>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F54E3E18-76A7-CF66-4165-0973F2B3C68D}"/>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513FD5C-F9FD-95A2-094A-D64021DC13BF}"/>
              </a:ext>
            </a:extLst>
          </p:cNvPr>
          <p:cNvSpPr>
            <a:spLocks noGrp="1"/>
          </p:cNvSpPr>
          <p:nvPr>
            <p:ph type="dt" sz="half" idx="10"/>
          </p:nvPr>
        </p:nvSpPr>
        <p:spPr/>
        <p:txBody>
          <a:bodyPr/>
          <a:lstStyle/>
          <a:p>
            <a:fld id="{A1ECE3BA-008F-45C7-98BB-AA312DF68469}" type="datetimeFigureOut">
              <a:rPr lang="en-US" smtClean="0"/>
              <a:t>10/24/2024</a:t>
            </a:fld>
            <a:endParaRPr lang="en-US" dirty="0"/>
          </a:p>
        </p:txBody>
      </p:sp>
      <p:sp>
        <p:nvSpPr>
          <p:cNvPr id="5" name="Footer Placeholder 4">
            <a:extLst>
              <a:ext uri="{FF2B5EF4-FFF2-40B4-BE49-F238E27FC236}">
                <a16:creationId xmlns:a16="http://schemas.microsoft.com/office/drawing/2014/main" id="{F3D82457-471F-7DC0-E32B-4FDA0E05718B}"/>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7089FE23-003F-EBC7-CC48-686DC34318A5}"/>
              </a:ext>
            </a:extLst>
          </p:cNvPr>
          <p:cNvSpPr>
            <a:spLocks noGrp="1"/>
          </p:cNvSpPr>
          <p:nvPr>
            <p:ph type="sldNum" sz="quarter" idx="12"/>
          </p:nvPr>
        </p:nvSpPr>
        <p:spPr/>
        <p:txBody>
          <a:bodyPr/>
          <a:lstStyle/>
          <a:p>
            <a:fld id="{EA3C62F4-B1C6-4DE2-A155-C221FD60DAB7}" type="slidenum">
              <a:rPr lang="en-US" smtClean="0"/>
              <a:t>‹#›</a:t>
            </a:fld>
            <a:endParaRPr lang="en-US" dirty="0"/>
          </a:p>
        </p:txBody>
      </p:sp>
    </p:spTree>
    <p:extLst>
      <p:ext uri="{BB962C8B-B14F-4D97-AF65-F5344CB8AC3E}">
        <p14:creationId xmlns:p14="http://schemas.microsoft.com/office/powerpoint/2010/main" val="220907907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Custom Layout">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46C83E6C-2C09-1F49-A4E9-1E42DCAE3C16}"/>
              </a:ext>
            </a:extLst>
          </p:cNvPr>
          <p:cNvSpPr/>
          <p:nvPr userDrawn="1"/>
        </p:nvSpPr>
        <p:spPr>
          <a:xfrm>
            <a:off x="-1" y="3"/>
            <a:ext cx="12192001" cy="546062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4" name="Rectangle 3">
            <a:extLst>
              <a:ext uri="{FF2B5EF4-FFF2-40B4-BE49-F238E27FC236}">
                <a16:creationId xmlns:a16="http://schemas.microsoft.com/office/drawing/2014/main" id="{8D2DB5DF-21C8-9D46-ACAA-A2EC1B005667}"/>
              </a:ext>
            </a:extLst>
          </p:cNvPr>
          <p:cNvSpPr/>
          <p:nvPr userDrawn="1"/>
        </p:nvSpPr>
        <p:spPr>
          <a:xfrm>
            <a:off x="11826240" y="2246832"/>
            <a:ext cx="365760" cy="2743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5" name="Slide Number Placeholder 4">
            <a:extLst>
              <a:ext uri="{FF2B5EF4-FFF2-40B4-BE49-F238E27FC236}">
                <a16:creationId xmlns:a16="http://schemas.microsoft.com/office/drawing/2014/main" id="{0E11D4E3-0C31-0B43-8F0D-C87332AA7BED}"/>
              </a:ext>
            </a:extLst>
          </p:cNvPr>
          <p:cNvSpPr>
            <a:spLocks noGrp="1"/>
          </p:cNvSpPr>
          <p:nvPr>
            <p:ph type="sldNum" sz="quarter" idx="4294967295"/>
          </p:nvPr>
        </p:nvSpPr>
        <p:spPr>
          <a:xfrm>
            <a:off x="9253967" y="6356354"/>
            <a:ext cx="2743200" cy="365125"/>
          </a:xfrm>
        </p:spPr>
        <p:txBody>
          <a:bodyPr/>
          <a:lstStyle/>
          <a:p>
            <a:fld id="{9527A211-0E91-7641-831C-9E26AB777CBF}" type="slidenum">
              <a:rPr lang="en-US" sz="1000" smtClean="0">
                <a:latin typeface="Times" pitchFamily="2" charset="0"/>
              </a:rPr>
              <a:t>‹#›</a:t>
            </a:fld>
            <a:endParaRPr lang="en-US" sz="1000" dirty="0">
              <a:latin typeface="Times" pitchFamily="2" charset="0"/>
            </a:endParaRPr>
          </a:p>
        </p:txBody>
      </p:sp>
      <p:pic>
        <p:nvPicPr>
          <p:cNvPr id="6" name="Picture 5">
            <a:extLst>
              <a:ext uri="{FF2B5EF4-FFF2-40B4-BE49-F238E27FC236}">
                <a16:creationId xmlns:a16="http://schemas.microsoft.com/office/drawing/2014/main" id="{22AACDAD-7D38-BE4A-9336-46B6DDBA8769}"/>
              </a:ext>
            </a:extLst>
          </p:cNvPr>
          <p:cNvPicPr>
            <a:picLocks noChangeAspect="1"/>
          </p:cNvPicPr>
          <p:nvPr userDrawn="1"/>
        </p:nvPicPr>
        <p:blipFill>
          <a:blip r:embed="rId2"/>
          <a:stretch>
            <a:fillRect/>
          </a:stretch>
        </p:blipFill>
        <p:spPr>
          <a:xfrm>
            <a:off x="11035056" y="6430723"/>
            <a:ext cx="403909" cy="216380"/>
          </a:xfrm>
          <a:prstGeom prst="rect">
            <a:avLst/>
          </a:prstGeom>
        </p:spPr>
      </p:pic>
      <p:sp>
        <p:nvSpPr>
          <p:cNvPr id="7" name="Text Placeholder 2">
            <a:extLst>
              <a:ext uri="{FF2B5EF4-FFF2-40B4-BE49-F238E27FC236}">
                <a16:creationId xmlns:a16="http://schemas.microsoft.com/office/drawing/2014/main" id="{21FAA430-0153-A848-A960-B7F5E27FD933}"/>
              </a:ext>
            </a:extLst>
          </p:cNvPr>
          <p:cNvSpPr>
            <a:spLocks noGrp="1"/>
          </p:cNvSpPr>
          <p:nvPr>
            <p:ph type="body" sz="quarter" idx="10"/>
          </p:nvPr>
        </p:nvSpPr>
        <p:spPr>
          <a:xfrm>
            <a:off x="1812024" y="1944309"/>
            <a:ext cx="8589277" cy="3516312"/>
          </a:xfrm>
          <a:prstGeom prst="rect">
            <a:avLst/>
          </a:prstGeom>
        </p:spPr>
        <p:txBody>
          <a:bodyPr/>
          <a:lstStyle>
            <a:lvl1pPr marL="0" indent="0">
              <a:lnSpc>
                <a:spcPct val="150000"/>
              </a:lnSpc>
              <a:buNone/>
              <a:defRPr>
                <a:solidFill>
                  <a:schemeClr val="bg1"/>
                </a:solidFill>
                <a:latin typeface="Times" pitchFamily="2" charset="0"/>
              </a:defRPr>
            </a:lvl1pPr>
            <a:lvl2pPr marL="457189" marR="0" indent="0" algn="l" defTabSz="914377" rtl="0" eaLnBrk="1" fontAlgn="auto" latinLnBrk="0" hangingPunct="1">
              <a:lnSpc>
                <a:spcPct val="150000"/>
              </a:lnSpc>
              <a:spcBef>
                <a:spcPts val="500"/>
              </a:spcBef>
              <a:spcAft>
                <a:spcPts val="0"/>
              </a:spcAft>
              <a:buClrTx/>
              <a:buSzTx/>
              <a:buFont typeface="Arial" panose="020B0604020202020204" pitchFamily="34" charset="0"/>
              <a:buNone/>
              <a:tabLst/>
              <a:defRPr>
                <a:solidFill>
                  <a:schemeClr val="bg1"/>
                </a:solidFill>
                <a:latin typeface="Times" pitchFamily="2" charset="0"/>
              </a:defRPr>
            </a:lvl2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411616027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itle Slide">
    <p:bg>
      <p:bgPr>
        <a:solidFill>
          <a:schemeClr val="accent2"/>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13140A98-8511-CD48-BAD5-CCA59673268B}"/>
              </a:ext>
            </a:extLst>
          </p:cNvPr>
          <p:cNvSpPr/>
          <p:nvPr userDrawn="1"/>
        </p:nvSpPr>
        <p:spPr>
          <a:xfrm>
            <a:off x="2" y="3872754"/>
            <a:ext cx="9782287" cy="16002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pic>
        <p:nvPicPr>
          <p:cNvPr id="8" name="Picture 7">
            <a:extLst>
              <a:ext uri="{FF2B5EF4-FFF2-40B4-BE49-F238E27FC236}">
                <a16:creationId xmlns:a16="http://schemas.microsoft.com/office/drawing/2014/main" id="{0F51F9CD-1598-BB48-A3CF-960A7B4C5F16}"/>
              </a:ext>
            </a:extLst>
          </p:cNvPr>
          <p:cNvPicPr>
            <a:picLocks noChangeAspect="1"/>
          </p:cNvPicPr>
          <p:nvPr userDrawn="1"/>
        </p:nvPicPr>
        <p:blipFill>
          <a:blip r:embed="rId2"/>
          <a:stretch>
            <a:fillRect/>
          </a:stretch>
        </p:blipFill>
        <p:spPr>
          <a:xfrm>
            <a:off x="5173948" y="4315388"/>
            <a:ext cx="2498347" cy="768722"/>
          </a:xfrm>
          <a:prstGeom prst="rect">
            <a:avLst/>
          </a:prstGeom>
        </p:spPr>
      </p:pic>
      <p:sp>
        <p:nvSpPr>
          <p:cNvPr id="9" name="Rectangle 8">
            <a:extLst>
              <a:ext uri="{FF2B5EF4-FFF2-40B4-BE49-F238E27FC236}">
                <a16:creationId xmlns:a16="http://schemas.microsoft.com/office/drawing/2014/main" id="{A4598B39-88A5-BE42-B0C7-C71D5E207161}"/>
              </a:ext>
            </a:extLst>
          </p:cNvPr>
          <p:cNvSpPr/>
          <p:nvPr userDrawn="1"/>
        </p:nvSpPr>
        <p:spPr>
          <a:xfrm>
            <a:off x="11814287" y="2237867"/>
            <a:ext cx="365760" cy="2743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Tree>
    <p:extLst>
      <p:ext uri="{BB962C8B-B14F-4D97-AF65-F5344CB8AC3E}">
        <p14:creationId xmlns:p14="http://schemas.microsoft.com/office/powerpoint/2010/main" val="275809869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2C6CD82C-6358-F044-BD4F-73D856E2F14E}"/>
              </a:ext>
            </a:extLst>
          </p:cNvPr>
          <p:cNvSpPr/>
          <p:nvPr userDrawn="1"/>
        </p:nvSpPr>
        <p:spPr>
          <a:xfrm>
            <a:off x="11826240" y="2246832"/>
            <a:ext cx="365760" cy="2743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6" name="Rectangle 5">
            <a:extLst>
              <a:ext uri="{FF2B5EF4-FFF2-40B4-BE49-F238E27FC236}">
                <a16:creationId xmlns:a16="http://schemas.microsoft.com/office/drawing/2014/main" id="{CB6322A6-CE10-4946-919A-284C212EE2BE}"/>
              </a:ext>
            </a:extLst>
          </p:cNvPr>
          <p:cNvSpPr/>
          <p:nvPr userDrawn="1"/>
        </p:nvSpPr>
        <p:spPr>
          <a:xfrm>
            <a:off x="-1" y="0"/>
            <a:ext cx="21336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7" name="Slide Number Placeholder 4">
            <a:extLst>
              <a:ext uri="{FF2B5EF4-FFF2-40B4-BE49-F238E27FC236}">
                <a16:creationId xmlns:a16="http://schemas.microsoft.com/office/drawing/2014/main" id="{96D65DCC-F667-614E-9A7D-1520E4A01CD2}"/>
              </a:ext>
            </a:extLst>
          </p:cNvPr>
          <p:cNvSpPr>
            <a:spLocks noGrp="1"/>
          </p:cNvSpPr>
          <p:nvPr>
            <p:ph type="sldNum" sz="quarter" idx="4294967295"/>
          </p:nvPr>
        </p:nvSpPr>
        <p:spPr>
          <a:xfrm>
            <a:off x="9253967" y="6356354"/>
            <a:ext cx="2743200" cy="365125"/>
          </a:xfrm>
        </p:spPr>
        <p:txBody>
          <a:bodyPr/>
          <a:lstStyle/>
          <a:p>
            <a:fld id="{9527A211-0E91-7641-831C-9E26AB777CBF}" type="slidenum">
              <a:rPr lang="en-US" sz="1000" smtClean="0">
                <a:latin typeface="Times" pitchFamily="2" charset="0"/>
              </a:rPr>
              <a:t>‹#›</a:t>
            </a:fld>
            <a:endParaRPr lang="en-US" sz="1000" dirty="0">
              <a:latin typeface="Times" pitchFamily="2" charset="0"/>
            </a:endParaRPr>
          </a:p>
        </p:txBody>
      </p:sp>
      <p:pic>
        <p:nvPicPr>
          <p:cNvPr id="8" name="Picture 7">
            <a:extLst>
              <a:ext uri="{FF2B5EF4-FFF2-40B4-BE49-F238E27FC236}">
                <a16:creationId xmlns:a16="http://schemas.microsoft.com/office/drawing/2014/main" id="{998A0C55-DAE7-5744-85A6-290129AC777C}"/>
              </a:ext>
            </a:extLst>
          </p:cNvPr>
          <p:cNvPicPr>
            <a:picLocks noChangeAspect="1"/>
          </p:cNvPicPr>
          <p:nvPr userDrawn="1"/>
        </p:nvPicPr>
        <p:blipFill>
          <a:blip r:embed="rId2"/>
          <a:stretch>
            <a:fillRect/>
          </a:stretch>
        </p:blipFill>
        <p:spPr>
          <a:xfrm>
            <a:off x="11035056" y="6430723"/>
            <a:ext cx="403909" cy="216380"/>
          </a:xfrm>
          <a:prstGeom prst="rect">
            <a:avLst/>
          </a:prstGeom>
        </p:spPr>
      </p:pic>
      <p:sp>
        <p:nvSpPr>
          <p:cNvPr id="3" name="Text Placeholder 2">
            <a:extLst>
              <a:ext uri="{FF2B5EF4-FFF2-40B4-BE49-F238E27FC236}">
                <a16:creationId xmlns:a16="http://schemas.microsoft.com/office/drawing/2014/main" id="{4AB8DDDB-1A06-ED4A-A6A9-F6C640F44948}"/>
              </a:ext>
            </a:extLst>
          </p:cNvPr>
          <p:cNvSpPr>
            <a:spLocks noGrp="1"/>
          </p:cNvSpPr>
          <p:nvPr>
            <p:ph type="body" sz="quarter" idx="10"/>
          </p:nvPr>
        </p:nvSpPr>
        <p:spPr>
          <a:xfrm>
            <a:off x="3132669" y="1944309"/>
            <a:ext cx="7268633" cy="3516312"/>
          </a:xfrm>
          <a:prstGeom prst="rect">
            <a:avLst/>
          </a:prstGeom>
        </p:spPr>
        <p:txBody>
          <a:bodyPr/>
          <a:lstStyle>
            <a:lvl1pPr marL="0" indent="0">
              <a:lnSpc>
                <a:spcPct val="150000"/>
              </a:lnSpc>
              <a:buNone/>
              <a:defRPr>
                <a:solidFill>
                  <a:schemeClr val="accent2"/>
                </a:solidFill>
                <a:latin typeface="Times" pitchFamily="2" charset="0"/>
              </a:defRPr>
            </a:lvl1pPr>
            <a:lvl2pPr marL="457189" marR="0" indent="0" algn="l" defTabSz="914377" rtl="0" eaLnBrk="1" fontAlgn="auto" latinLnBrk="0" hangingPunct="1">
              <a:lnSpc>
                <a:spcPct val="150000"/>
              </a:lnSpc>
              <a:spcBef>
                <a:spcPts val="500"/>
              </a:spcBef>
              <a:spcAft>
                <a:spcPts val="0"/>
              </a:spcAft>
              <a:buClrTx/>
              <a:buSzTx/>
              <a:buFont typeface="Arial" panose="020B0604020202020204" pitchFamily="34" charset="0"/>
              <a:buNone/>
              <a:tabLst/>
              <a:defRPr>
                <a:solidFill>
                  <a:schemeClr val="accent2"/>
                </a:solidFill>
                <a:latin typeface="Times" pitchFamily="2" charset="0"/>
              </a:defRPr>
            </a:lvl2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355678710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46C83E6C-2C09-1F49-A4E9-1E42DCAE3C16}"/>
              </a:ext>
            </a:extLst>
          </p:cNvPr>
          <p:cNvSpPr/>
          <p:nvPr userDrawn="1"/>
        </p:nvSpPr>
        <p:spPr>
          <a:xfrm>
            <a:off x="-1" y="3"/>
            <a:ext cx="12192001" cy="546062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4" name="Rectangle 3">
            <a:extLst>
              <a:ext uri="{FF2B5EF4-FFF2-40B4-BE49-F238E27FC236}">
                <a16:creationId xmlns:a16="http://schemas.microsoft.com/office/drawing/2014/main" id="{8D2DB5DF-21C8-9D46-ACAA-A2EC1B005667}"/>
              </a:ext>
            </a:extLst>
          </p:cNvPr>
          <p:cNvSpPr/>
          <p:nvPr userDrawn="1"/>
        </p:nvSpPr>
        <p:spPr>
          <a:xfrm>
            <a:off x="11826240" y="2246832"/>
            <a:ext cx="365760" cy="2743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5" name="Slide Number Placeholder 4">
            <a:extLst>
              <a:ext uri="{FF2B5EF4-FFF2-40B4-BE49-F238E27FC236}">
                <a16:creationId xmlns:a16="http://schemas.microsoft.com/office/drawing/2014/main" id="{0E11D4E3-0C31-0B43-8F0D-C87332AA7BED}"/>
              </a:ext>
            </a:extLst>
          </p:cNvPr>
          <p:cNvSpPr>
            <a:spLocks noGrp="1"/>
          </p:cNvSpPr>
          <p:nvPr>
            <p:ph type="sldNum" sz="quarter" idx="4294967295"/>
          </p:nvPr>
        </p:nvSpPr>
        <p:spPr>
          <a:xfrm>
            <a:off x="9253967" y="6356354"/>
            <a:ext cx="2743200" cy="365125"/>
          </a:xfrm>
        </p:spPr>
        <p:txBody>
          <a:bodyPr/>
          <a:lstStyle/>
          <a:p>
            <a:fld id="{9527A211-0E91-7641-831C-9E26AB777CBF}" type="slidenum">
              <a:rPr lang="en-US" sz="1000" smtClean="0">
                <a:latin typeface="Times" pitchFamily="2" charset="0"/>
              </a:rPr>
              <a:t>‹#›</a:t>
            </a:fld>
            <a:endParaRPr lang="en-US" sz="1000" dirty="0">
              <a:latin typeface="Times" pitchFamily="2" charset="0"/>
            </a:endParaRPr>
          </a:p>
        </p:txBody>
      </p:sp>
      <p:pic>
        <p:nvPicPr>
          <p:cNvPr id="6" name="Picture 5">
            <a:extLst>
              <a:ext uri="{FF2B5EF4-FFF2-40B4-BE49-F238E27FC236}">
                <a16:creationId xmlns:a16="http://schemas.microsoft.com/office/drawing/2014/main" id="{22AACDAD-7D38-BE4A-9336-46B6DDBA8769}"/>
              </a:ext>
            </a:extLst>
          </p:cNvPr>
          <p:cNvPicPr>
            <a:picLocks noChangeAspect="1"/>
          </p:cNvPicPr>
          <p:nvPr userDrawn="1"/>
        </p:nvPicPr>
        <p:blipFill>
          <a:blip r:embed="rId2"/>
          <a:stretch>
            <a:fillRect/>
          </a:stretch>
        </p:blipFill>
        <p:spPr>
          <a:xfrm>
            <a:off x="11035056" y="6430723"/>
            <a:ext cx="403909" cy="216380"/>
          </a:xfrm>
          <a:prstGeom prst="rect">
            <a:avLst/>
          </a:prstGeom>
        </p:spPr>
      </p:pic>
      <p:sp>
        <p:nvSpPr>
          <p:cNvPr id="7" name="Text Placeholder 2">
            <a:extLst>
              <a:ext uri="{FF2B5EF4-FFF2-40B4-BE49-F238E27FC236}">
                <a16:creationId xmlns:a16="http://schemas.microsoft.com/office/drawing/2014/main" id="{21FAA430-0153-A848-A960-B7F5E27FD933}"/>
              </a:ext>
            </a:extLst>
          </p:cNvPr>
          <p:cNvSpPr>
            <a:spLocks noGrp="1"/>
          </p:cNvSpPr>
          <p:nvPr>
            <p:ph type="body" sz="quarter" idx="10"/>
          </p:nvPr>
        </p:nvSpPr>
        <p:spPr>
          <a:xfrm>
            <a:off x="1812024" y="1944309"/>
            <a:ext cx="8589277" cy="3516312"/>
          </a:xfrm>
          <a:prstGeom prst="rect">
            <a:avLst/>
          </a:prstGeom>
        </p:spPr>
        <p:txBody>
          <a:bodyPr/>
          <a:lstStyle>
            <a:lvl1pPr marL="0" indent="0">
              <a:lnSpc>
                <a:spcPct val="150000"/>
              </a:lnSpc>
              <a:buNone/>
              <a:defRPr>
                <a:solidFill>
                  <a:schemeClr val="bg1"/>
                </a:solidFill>
                <a:latin typeface="Times" pitchFamily="2" charset="0"/>
              </a:defRPr>
            </a:lvl1pPr>
            <a:lvl2pPr marL="457189" marR="0" indent="0" algn="l" defTabSz="914377" rtl="0" eaLnBrk="1" fontAlgn="auto" latinLnBrk="0" hangingPunct="1">
              <a:lnSpc>
                <a:spcPct val="150000"/>
              </a:lnSpc>
              <a:spcBef>
                <a:spcPts val="500"/>
              </a:spcBef>
              <a:spcAft>
                <a:spcPts val="0"/>
              </a:spcAft>
              <a:buClrTx/>
              <a:buSzTx/>
              <a:buFont typeface="Arial" panose="020B0604020202020204" pitchFamily="34" charset="0"/>
              <a:buNone/>
              <a:tabLst/>
              <a:defRPr>
                <a:solidFill>
                  <a:schemeClr val="bg1"/>
                </a:solidFill>
                <a:latin typeface="Times" pitchFamily="2" charset="0"/>
              </a:defRPr>
            </a:lvl2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67755232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F746FBDD-2F19-384E-99D3-A0BE6134D6D3}"/>
              </a:ext>
            </a:extLst>
          </p:cNvPr>
          <p:cNvSpPr/>
          <p:nvPr userDrawn="1"/>
        </p:nvSpPr>
        <p:spPr>
          <a:xfrm>
            <a:off x="11814287" y="2264761"/>
            <a:ext cx="365760" cy="27432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5" name="Slide Number Placeholder 4">
            <a:extLst>
              <a:ext uri="{FF2B5EF4-FFF2-40B4-BE49-F238E27FC236}">
                <a16:creationId xmlns:a16="http://schemas.microsoft.com/office/drawing/2014/main" id="{60051FC6-7AB4-8848-B2AE-D420DF2521E3}"/>
              </a:ext>
            </a:extLst>
          </p:cNvPr>
          <p:cNvSpPr>
            <a:spLocks noGrp="1"/>
          </p:cNvSpPr>
          <p:nvPr>
            <p:ph type="sldNum" sz="quarter" idx="4294967295"/>
          </p:nvPr>
        </p:nvSpPr>
        <p:spPr>
          <a:xfrm>
            <a:off x="9253967" y="6356354"/>
            <a:ext cx="2743200" cy="365125"/>
          </a:xfrm>
        </p:spPr>
        <p:txBody>
          <a:bodyPr/>
          <a:lstStyle/>
          <a:p>
            <a:fld id="{9527A211-0E91-7641-831C-9E26AB777CBF}" type="slidenum">
              <a:rPr lang="en-US" sz="1000" smtClean="0">
                <a:latin typeface="Times" pitchFamily="2" charset="0"/>
              </a:rPr>
              <a:t>‹#›</a:t>
            </a:fld>
            <a:endParaRPr lang="en-US" sz="1000" dirty="0">
              <a:latin typeface="Times" pitchFamily="2" charset="0"/>
            </a:endParaRPr>
          </a:p>
        </p:txBody>
      </p:sp>
      <p:pic>
        <p:nvPicPr>
          <p:cNvPr id="6" name="Picture 5">
            <a:extLst>
              <a:ext uri="{FF2B5EF4-FFF2-40B4-BE49-F238E27FC236}">
                <a16:creationId xmlns:a16="http://schemas.microsoft.com/office/drawing/2014/main" id="{C53227ED-487E-6641-8D71-1AA7D96330DE}"/>
              </a:ext>
            </a:extLst>
          </p:cNvPr>
          <p:cNvPicPr>
            <a:picLocks noChangeAspect="1"/>
          </p:cNvPicPr>
          <p:nvPr userDrawn="1"/>
        </p:nvPicPr>
        <p:blipFill>
          <a:blip r:embed="rId2"/>
          <a:stretch>
            <a:fillRect/>
          </a:stretch>
        </p:blipFill>
        <p:spPr>
          <a:xfrm>
            <a:off x="11035056" y="6430723"/>
            <a:ext cx="403909" cy="216380"/>
          </a:xfrm>
          <a:prstGeom prst="rect">
            <a:avLst/>
          </a:prstGeom>
        </p:spPr>
      </p:pic>
    </p:spTree>
    <p:extLst>
      <p:ext uri="{BB962C8B-B14F-4D97-AF65-F5344CB8AC3E}">
        <p14:creationId xmlns:p14="http://schemas.microsoft.com/office/powerpoint/2010/main" val="11229425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85CB10-AE97-ABE8-304A-C77871B260A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CC63823-8CC0-EC01-D00C-1AA1C3D8FD9C}"/>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C2772FB-A170-0793-5C48-971B610A37D4}"/>
              </a:ext>
            </a:extLst>
          </p:cNvPr>
          <p:cNvSpPr>
            <a:spLocks noGrp="1"/>
          </p:cNvSpPr>
          <p:nvPr>
            <p:ph type="dt" sz="half" idx="10"/>
          </p:nvPr>
        </p:nvSpPr>
        <p:spPr/>
        <p:txBody>
          <a:bodyPr/>
          <a:lstStyle/>
          <a:p>
            <a:fld id="{A1ECE3BA-008F-45C7-98BB-AA312DF68469}" type="datetimeFigureOut">
              <a:rPr lang="en-US" smtClean="0"/>
              <a:t>10/24/2024</a:t>
            </a:fld>
            <a:endParaRPr lang="en-US" dirty="0"/>
          </a:p>
        </p:txBody>
      </p:sp>
      <p:sp>
        <p:nvSpPr>
          <p:cNvPr id="5" name="Footer Placeholder 4">
            <a:extLst>
              <a:ext uri="{FF2B5EF4-FFF2-40B4-BE49-F238E27FC236}">
                <a16:creationId xmlns:a16="http://schemas.microsoft.com/office/drawing/2014/main" id="{EA8D8AC0-4CBF-5A50-28CE-9E6C73F9E22D}"/>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C8F1C2DC-2196-7D5F-EC0E-9A1937A2B41A}"/>
              </a:ext>
            </a:extLst>
          </p:cNvPr>
          <p:cNvSpPr>
            <a:spLocks noGrp="1"/>
          </p:cNvSpPr>
          <p:nvPr>
            <p:ph type="sldNum" sz="quarter" idx="12"/>
          </p:nvPr>
        </p:nvSpPr>
        <p:spPr/>
        <p:txBody>
          <a:bodyPr/>
          <a:lstStyle/>
          <a:p>
            <a:fld id="{EA3C62F4-B1C6-4DE2-A155-C221FD60DAB7}" type="slidenum">
              <a:rPr lang="en-US" smtClean="0"/>
              <a:t>‹#›</a:t>
            </a:fld>
            <a:endParaRPr lang="en-US" dirty="0"/>
          </a:p>
        </p:txBody>
      </p:sp>
    </p:spTree>
    <p:extLst>
      <p:ext uri="{BB962C8B-B14F-4D97-AF65-F5344CB8AC3E}">
        <p14:creationId xmlns:p14="http://schemas.microsoft.com/office/powerpoint/2010/main" val="31263444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65FA23-259E-0FC7-0692-7EE5839D53D9}"/>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C5C1BA79-B03A-8924-4B24-3D93CA7C6963}"/>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C8E82A5D-1E30-C96E-581A-F06FC469059A}"/>
              </a:ext>
            </a:extLst>
          </p:cNvPr>
          <p:cNvSpPr>
            <a:spLocks noGrp="1"/>
          </p:cNvSpPr>
          <p:nvPr>
            <p:ph type="dt" sz="half" idx="10"/>
          </p:nvPr>
        </p:nvSpPr>
        <p:spPr/>
        <p:txBody>
          <a:bodyPr/>
          <a:lstStyle/>
          <a:p>
            <a:fld id="{A1ECE3BA-008F-45C7-98BB-AA312DF68469}" type="datetimeFigureOut">
              <a:rPr lang="en-US" smtClean="0"/>
              <a:t>10/24/2024</a:t>
            </a:fld>
            <a:endParaRPr lang="en-US" dirty="0"/>
          </a:p>
        </p:txBody>
      </p:sp>
      <p:sp>
        <p:nvSpPr>
          <p:cNvPr id="5" name="Footer Placeholder 4">
            <a:extLst>
              <a:ext uri="{FF2B5EF4-FFF2-40B4-BE49-F238E27FC236}">
                <a16:creationId xmlns:a16="http://schemas.microsoft.com/office/drawing/2014/main" id="{7333906B-A08D-6A8D-75D5-8A8EABB61F8E}"/>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B7AAE2E3-9662-ECCE-0BE9-5E6BDC57B5BA}"/>
              </a:ext>
            </a:extLst>
          </p:cNvPr>
          <p:cNvSpPr>
            <a:spLocks noGrp="1"/>
          </p:cNvSpPr>
          <p:nvPr>
            <p:ph type="sldNum" sz="quarter" idx="12"/>
          </p:nvPr>
        </p:nvSpPr>
        <p:spPr/>
        <p:txBody>
          <a:bodyPr/>
          <a:lstStyle/>
          <a:p>
            <a:fld id="{EA3C62F4-B1C6-4DE2-A155-C221FD60DAB7}" type="slidenum">
              <a:rPr lang="en-US" smtClean="0"/>
              <a:t>‹#›</a:t>
            </a:fld>
            <a:endParaRPr lang="en-US" dirty="0"/>
          </a:p>
        </p:txBody>
      </p:sp>
    </p:spTree>
    <p:extLst>
      <p:ext uri="{BB962C8B-B14F-4D97-AF65-F5344CB8AC3E}">
        <p14:creationId xmlns:p14="http://schemas.microsoft.com/office/powerpoint/2010/main" val="19944002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406098-4E5C-B903-D435-64B2073E217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703BB4E-6E70-EC7A-6747-47FFF871C209}"/>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5BA7DED1-17A1-C52F-DF40-23C9DFD05A36}"/>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3F66424D-0CD3-488F-91C9-2ECD61046DFA}"/>
              </a:ext>
            </a:extLst>
          </p:cNvPr>
          <p:cNvSpPr>
            <a:spLocks noGrp="1"/>
          </p:cNvSpPr>
          <p:nvPr>
            <p:ph type="dt" sz="half" idx="10"/>
          </p:nvPr>
        </p:nvSpPr>
        <p:spPr/>
        <p:txBody>
          <a:bodyPr/>
          <a:lstStyle/>
          <a:p>
            <a:fld id="{A1ECE3BA-008F-45C7-98BB-AA312DF68469}" type="datetimeFigureOut">
              <a:rPr lang="en-US" smtClean="0"/>
              <a:t>10/24/2024</a:t>
            </a:fld>
            <a:endParaRPr lang="en-US" dirty="0"/>
          </a:p>
        </p:txBody>
      </p:sp>
      <p:sp>
        <p:nvSpPr>
          <p:cNvPr id="6" name="Footer Placeholder 5">
            <a:extLst>
              <a:ext uri="{FF2B5EF4-FFF2-40B4-BE49-F238E27FC236}">
                <a16:creationId xmlns:a16="http://schemas.microsoft.com/office/drawing/2014/main" id="{DE2662E8-763F-D7E4-DEAB-9841F8481257}"/>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B899C693-8DC1-7CEB-516E-30526AD1FDBD}"/>
              </a:ext>
            </a:extLst>
          </p:cNvPr>
          <p:cNvSpPr>
            <a:spLocks noGrp="1"/>
          </p:cNvSpPr>
          <p:nvPr>
            <p:ph type="sldNum" sz="quarter" idx="12"/>
          </p:nvPr>
        </p:nvSpPr>
        <p:spPr/>
        <p:txBody>
          <a:bodyPr/>
          <a:lstStyle/>
          <a:p>
            <a:fld id="{EA3C62F4-B1C6-4DE2-A155-C221FD60DAB7}" type="slidenum">
              <a:rPr lang="en-US" smtClean="0"/>
              <a:t>‹#›</a:t>
            </a:fld>
            <a:endParaRPr lang="en-US" dirty="0"/>
          </a:p>
        </p:txBody>
      </p:sp>
    </p:spTree>
    <p:extLst>
      <p:ext uri="{BB962C8B-B14F-4D97-AF65-F5344CB8AC3E}">
        <p14:creationId xmlns:p14="http://schemas.microsoft.com/office/powerpoint/2010/main" val="20369332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B16066-43EB-90A2-BE5E-16A262CB69F0}"/>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158E2B19-DA8A-0C77-BCC2-1A65203BFF0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2C94F6E6-7F8F-89DD-2AA8-711F28A531D4}"/>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6B86D53-A2DD-9ED2-EE96-A5293B457A6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3E5174A8-7389-CA99-0325-36C40BC22393}"/>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AB7F19C6-EF56-B79D-BE9B-E103F7FE810E}"/>
              </a:ext>
            </a:extLst>
          </p:cNvPr>
          <p:cNvSpPr>
            <a:spLocks noGrp="1"/>
          </p:cNvSpPr>
          <p:nvPr>
            <p:ph type="dt" sz="half" idx="10"/>
          </p:nvPr>
        </p:nvSpPr>
        <p:spPr/>
        <p:txBody>
          <a:bodyPr/>
          <a:lstStyle/>
          <a:p>
            <a:fld id="{A1ECE3BA-008F-45C7-98BB-AA312DF68469}" type="datetimeFigureOut">
              <a:rPr lang="en-US" smtClean="0"/>
              <a:t>10/24/2024</a:t>
            </a:fld>
            <a:endParaRPr lang="en-US" dirty="0"/>
          </a:p>
        </p:txBody>
      </p:sp>
      <p:sp>
        <p:nvSpPr>
          <p:cNvPr id="8" name="Footer Placeholder 7">
            <a:extLst>
              <a:ext uri="{FF2B5EF4-FFF2-40B4-BE49-F238E27FC236}">
                <a16:creationId xmlns:a16="http://schemas.microsoft.com/office/drawing/2014/main" id="{CA7A09B2-4292-2576-4D11-460B44484949}"/>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6EC0C631-FF2E-E73C-F212-BF5656F3B965}"/>
              </a:ext>
            </a:extLst>
          </p:cNvPr>
          <p:cNvSpPr>
            <a:spLocks noGrp="1"/>
          </p:cNvSpPr>
          <p:nvPr>
            <p:ph type="sldNum" sz="quarter" idx="12"/>
          </p:nvPr>
        </p:nvSpPr>
        <p:spPr/>
        <p:txBody>
          <a:bodyPr/>
          <a:lstStyle/>
          <a:p>
            <a:fld id="{EA3C62F4-B1C6-4DE2-A155-C221FD60DAB7}" type="slidenum">
              <a:rPr lang="en-US" smtClean="0"/>
              <a:t>‹#›</a:t>
            </a:fld>
            <a:endParaRPr lang="en-US" dirty="0"/>
          </a:p>
        </p:txBody>
      </p:sp>
    </p:spTree>
    <p:extLst>
      <p:ext uri="{BB962C8B-B14F-4D97-AF65-F5344CB8AC3E}">
        <p14:creationId xmlns:p14="http://schemas.microsoft.com/office/powerpoint/2010/main" val="5596201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38CBB1-2BDA-777A-0925-E11B649D100D}"/>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8007E370-91C2-57D4-FBF3-4DA559A8FAAF}"/>
              </a:ext>
            </a:extLst>
          </p:cNvPr>
          <p:cNvSpPr>
            <a:spLocks noGrp="1"/>
          </p:cNvSpPr>
          <p:nvPr>
            <p:ph type="dt" sz="half" idx="10"/>
          </p:nvPr>
        </p:nvSpPr>
        <p:spPr/>
        <p:txBody>
          <a:bodyPr/>
          <a:lstStyle/>
          <a:p>
            <a:fld id="{A1ECE3BA-008F-45C7-98BB-AA312DF68469}" type="datetimeFigureOut">
              <a:rPr lang="en-US" smtClean="0"/>
              <a:t>10/24/2024</a:t>
            </a:fld>
            <a:endParaRPr lang="en-US" dirty="0"/>
          </a:p>
        </p:txBody>
      </p:sp>
      <p:sp>
        <p:nvSpPr>
          <p:cNvPr id="4" name="Footer Placeholder 3">
            <a:extLst>
              <a:ext uri="{FF2B5EF4-FFF2-40B4-BE49-F238E27FC236}">
                <a16:creationId xmlns:a16="http://schemas.microsoft.com/office/drawing/2014/main" id="{B46B7FDC-CF6F-5344-9EBB-FC8C3E2A782E}"/>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348972D5-3B45-A913-4822-3FEBB2AA6A33}"/>
              </a:ext>
            </a:extLst>
          </p:cNvPr>
          <p:cNvSpPr>
            <a:spLocks noGrp="1"/>
          </p:cNvSpPr>
          <p:nvPr>
            <p:ph type="sldNum" sz="quarter" idx="12"/>
          </p:nvPr>
        </p:nvSpPr>
        <p:spPr/>
        <p:txBody>
          <a:bodyPr/>
          <a:lstStyle/>
          <a:p>
            <a:fld id="{EA3C62F4-B1C6-4DE2-A155-C221FD60DAB7}" type="slidenum">
              <a:rPr lang="en-US" smtClean="0"/>
              <a:t>‹#›</a:t>
            </a:fld>
            <a:endParaRPr lang="en-US" dirty="0"/>
          </a:p>
        </p:txBody>
      </p:sp>
    </p:spTree>
    <p:extLst>
      <p:ext uri="{BB962C8B-B14F-4D97-AF65-F5344CB8AC3E}">
        <p14:creationId xmlns:p14="http://schemas.microsoft.com/office/powerpoint/2010/main" val="38951591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F8597E6-8B73-2A5C-0586-F8934B8F6BF7}"/>
              </a:ext>
            </a:extLst>
          </p:cNvPr>
          <p:cNvSpPr>
            <a:spLocks noGrp="1"/>
          </p:cNvSpPr>
          <p:nvPr>
            <p:ph type="dt" sz="half" idx="10"/>
          </p:nvPr>
        </p:nvSpPr>
        <p:spPr/>
        <p:txBody>
          <a:bodyPr/>
          <a:lstStyle/>
          <a:p>
            <a:fld id="{A1ECE3BA-008F-45C7-98BB-AA312DF68469}" type="datetimeFigureOut">
              <a:rPr lang="en-US" smtClean="0"/>
              <a:t>10/24/2024</a:t>
            </a:fld>
            <a:endParaRPr lang="en-US" dirty="0"/>
          </a:p>
        </p:txBody>
      </p:sp>
      <p:sp>
        <p:nvSpPr>
          <p:cNvPr id="3" name="Footer Placeholder 2">
            <a:extLst>
              <a:ext uri="{FF2B5EF4-FFF2-40B4-BE49-F238E27FC236}">
                <a16:creationId xmlns:a16="http://schemas.microsoft.com/office/drawing/2014/main" id="{8256BA4D-3E68-4C9D-65E6-FFD67F3E372E}"/>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1789626B-BC50-10DF-14E0-469E52C1211A}"/>
              </a:ext>
            </a:extLst>
          </p:cNvPr>
          <p:cNvSpPr>
            <a:spLocks noGrp="1"/>
          </p:cNvSpPr>
          <p:nvPr>
            <p:ph type="sldNum" sz="quarter" idx="12"/>
          </p:nvPr>
        </p:nvSpPr>
        <p:spPr/>
        <p:txBody>
          <a:bodyPr/>
          <a:lstStyle/>
          <a:p>
            <a:fld id="{EA3C62F4-B1C6-4DE2-A155-C221FD60DAB7}" type="slidenum">
              <a:rPr lang="en-US" smtClean="0"/>
              <a:t>‹#›</a:t>
            </a:fld>
            <a:endParaRPr lang="en-US" dirty="0"/>
          </a:p>
        </p:txBody>
      </p:sp>
    </p:spTree>
    <p:extLst>
      <p:ext uri="{BB962C8B-B14F-4D97-AF65-F5344CB8AC3E}">
        <p14:creationId xmlns:p14="http://schemas.microsoft.com/office/powerpoint/2010/main" val="21701422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D65142-72B3-05F6-51D8-E108D6BF0CB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8086E207-8B41-1F9A-7687-2E409147001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C97D65BF-578D-11A7-26E1-74AB977CC95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8B3BA80-20B8-EF71-3C39-68F6C41CCB4D}"/>
              </a:ext>
            </a:extLst>
          </p:cNvPr>
          <p:cNvSpPr>
            <a:spLocks noGrp="1"/>
          </p:cNvSpPr>
          <p:nvPr>
            <p:ph type="dt" sz="half" idx="10"/>
          </p:nvPr>
        </p:nvSpPr>
        <p:spPr/>
        <p:txBody>
          <a:bodyPr/>
          <a:lstStyle/>
          <a:p>
            <a:fld id="{A1ECE3BA-008F-45C7-98BB-AA312DF68469}" type="datetimeFigureOut">
              <a:rPr lang="en-US" smtClean="0"/>
              <a:t>10/24/2024</a:t>
            </a:fld>
            <a:endParaRPr lang="en-US" dirty="0"/>
          </a:p>
        </p:txBody>
      </p:sp>
      <p:sp>
        <p:nvSpPr>
          <p:cNvPr id="6" name="Footer Placeholder 5">
            <a:extLst>
              <a:ext uri="{FF2B5EF4-FFF2-40B4-BE49-F238E27FC236}">
                <a16:creationId xmlns:a16="http://schemas.microsoft.com/office/drawing/2014/main" id="{FE03F530-55A4-656B-538F-C5CAA2A9070B}"/>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7E2D17F4-DE86-A839-BEB5-5CDD0D7968B8}"/>
              </a:ext>
            </a:extLst>
          </p:cNvPr>
          <p:cNvSpPr>
            <a:spLocks noGrp="1"/>
          </p:cNvSpPr>
          <p:nvPr>
            <p:ph type="sldNum" sz="quarter" idx="12"/>
          </p:nvPr>
        </p:nvSpPr>
        <p:spPr/>
        <p:txBody>
          <a:bodyPr/>
          <a:lstStyle/>
          <a:p>
            <a:fld id="{EA3C62F4-B1C6-4DE2-A155-C221FD60DAB7}" type="slidenum">
              <a:rPr lang="en-US" smtClean="0"/>
              <a:t>‹#›</a:t>
            </a:fld>
            <a:endParaRPr lang="en-US" dirty="0"/>
          </a:p>
        </p:txBody>
      </p:sp>
    </p:spTree>
    <p:extLst>
      <p:ext uri="{BB962C8B-B14F-4D97-AF65-F5344CB8AC3E}">
        <p14:creationId xmlns:p14="http://schemas.microsoft.com/office/powerpoint/2010/main" val="16805687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3BB93-EB4E-FAFD-A1C8-1F12E94ABA2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AB645220-510D-9AF6-4486-3AAF44A1364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a:extLst>
              <a:ext uri="{FF2B5EF4-FFF2-40B4-BE49-F238E27FC236}">
                <a16:creationId xmlns:a16="http://schemas.microsoft.com/office/drawing/2014/main" id="{EF5D4459-E9BF-7921-8CC9-6171D79F462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C31B7D8-C070-C6A3-D21E-29D13A87C484}"/>
              </a:ext>
            </a:extLst>
          </p:cNvPr>
          <p:cNvSpPr>
            <a:spLocks noGrp="1"/>
          </p:cNvSpPr>
          <p:nvPr>
            <p:ph type="dt" sz="half" idx="10"/>
          </p:nvPr>
        </p:nvSpPr>
        <p:spPr/>
        <p:txBody>
          <a:bodyPr/>
          <a:lstStyle/>
          <a:p>
            <a:fld id="{A1ECE3BA-008F-45C7-98BB-AA312DF68469}" type="datetimeFigureOut">
              <a:rPr lang="en-US" smtClean="0"/>
              <a:t>10/24/2024</a:t>
            </a:fld>
            <a:endParaRPr lang="en-US" dirty="0"/>
          </a:p>
        </p:txBody>
      </p:sp>
      <p:sp>
        <p:nvSpPr>
          <p:cNvPr id="6" name="Footer Placeholder 5">
            <a:extLst>
              <a:ext uri="{FF2B5EF4-FFF2-40B4-BE49-F238E27FC236}">
                <a16:creationId xmlns:a16="http://schemas.microsoft.com/office/drawing/2014/main" id="{7598F1F2-6C4F-D8B0-F63C-197B939D246B}"/>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F443BCA9-B335-9B33-DA5B-3F6A31423593}"/>
              </a:ext>
            </a:extLst>
          </p:cNvPr>
          <p:cNvSpPr>
            <a:spLocks noGrp="1"/>
          </p:cNvSpPr>
          <p:nvPr>
            <p:ph type="sldNum" sz="quarter" idx="12"/>
          </p:nvPr>
        </p:nvSpPr>
        <p:spPr/>
        <p:txBody>
          <a:bodyPr/>
          <a:lstStyle/>
          <a:p>
            <a:fld id="{EA3C62F4-B1C6-4DE2-A155-C221FD60DAB7}" type="slidenum">
              <a:rPr lang="en-US" smtClean="0"/>
              <a:t>‹#›</a:t>
            </a:fld>
            <a:endParaRPr lang="en-US" dirty="0"/>
          </a:p>
        </p:txBody>
      </p:sp>
    </p:spTree>
    <p:extLst>
      <p:ext uri="{BB962C8B-B14F-4D97-AF65-F5344CB8AC3E}">
        <p14:creationId xmlns:p14="http://schemas.microsoft.com/office/powerpoint/2010/main" val="16798015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15.xml"/><Relationship Id="rId2" Type="http://schemas.openxmlformats.org/officeDocument/2006/relationships/slideLayout" Target="../slideLayouts/slideLayout14.xml"/><Relationship Id="rId1" Type="http://schemas.openxmlformats.org/officeDocument/2006/relationships/slideLayout" Target="../slideLayouts/slideLayout13.xml"/><Relationship Id="rId5" Type="http://schemas.openxmlformats.org/officeDocument/2006/relationships/theme" Target="../theme/theme2.xml"/><Relationship Id="rId4" Type="http://schemas.openxmlformats.org/officeDocument/2006/relationships/slideLayout" Target="../slideLayouts/slideLayout16.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1E80322-7991-4771-C7CE-2715CCEFACF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1CF63DCB-F2B1-FE8B-FC2F-6BBAF5C5623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F4382E1-12AA-644E-B087-D76070776CF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A1ECE3BA-008F-45C7-98BB-AA312DF68469}" type="datetimeFigureOut">
              <a:rPr lang="en-US" smtClean="0"/>
              <a:t>10/24/2024</a:t>
            </a:fld>
            <a:endParaRPr lang="en-US" dirty="0"/>
          </a:p>
        </p:txBody>
      </p:sp>
      <p:sp>
        <p:nvSpPr>
          <p:cNvPr id="5" name="Footer Placeholder 4">
            <a:extLst>
              <a:ext uri="{FF2B5EF4-FFF2-40B4-BE49-F238E27FC236}">
                <a16:creationId xmlns:a16="http://schemas.microsoft.com/office/drawing/2014/main" id="{EF2C661A-C886-4645-9303-9CA4CF0B110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dirty="0"/>
          </a:p>
        </p:txBody>
      </p:sp>
      <p:sp>
        <p:nvSpPr>
          <p:cNvPr id="6" name="Slide Number Placeholder 5">
            <a:extLst>
              <a:ext uri="{FF2B5EF4-FFF2-40B4-BE49-F238E27FC236}">
                <a16:creationId xmlns:a16="http://schemas.microsoft.com/office/drawing/2014/main" id="{2E0F4A8E-0BDD-22B1-761F-9E6D82127DC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EA3C62F4-B1C6-4DE2-A155-C221FD60DAB7}" type="slidenum">
              <a:rPr lang="en-US" smtClean="0"/>
              <a:t>‹#›</a:t>
            </a:fld>
            <a:endParaRPr lang="en-US" dirty="0"/>
          </a:p>
        </p:txBody>
      </p:sp>
    </p:spTree>
    <p:extLst>
      <p:ext uri="{BB962C8B-B14F-4D97-AF65-F5344CB8AC3E}">
        <p14:creationId xmlns:p14="http://schemas.microsoft.com/office/powerpoint/2010/main" val="324351313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5"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6" name="Slide Number Placeholder 5"/>
          <p:cNvSpPr>
            <a:spLocks noGrp="1"/>
          </p:cNvSpPr>
          <p:nvPr>
            <p:ph type="sldNum" sz="quarter" idx="4"/>
          </p:nvPr>
        </p:nvSpPr>
        <p:spPr>
          <a:xfrm>
            <a:off x="8610600" y="6356354"/>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527A211-0E91-7641-831C-9E26AB777CBF}" type="slidenum">
              <a:rPr lang="en-US" smtClean="0"/>
              <a:t>‹#›</a:t>
            </a:fld>
            <a:endParaRPr lang="en-US" dirty="0"/>
          </a:p>
        </p:txBody>
      </p:sp>
    </p:spTree>
    <p:extLst>
      <p:ext uri="{BB962C8B-B14F-4D97-AF65-F5344CB8AC3E}">
        <p14:creationId xmlns:p14="http://schemas.microsoft.com/office/powerpoint/2010/main" val="101585407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Lst>
  <p:hf hdr="0" ftr="0" dt="0"/>
  <p:txStyles>
    <p:titleStyle>
      <a:lvl1pPr algn="l" defTabSz="914377"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594" indent="-228594" algn="l" defTabSz="914377"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783" indent="-228594" algn="l" defTabSz="914377"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2971" indent="-228594" algn="l" defTabSz="914377"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160"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349"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537"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726"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914"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103"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377" rtl="0" eaLnBrk="1" latinLnBrk="0" hangingPunct="1">
        <a:defRPr sz="1800" kern="1200">
          <a:solidFill>
            <a:schemeClr val="tx1"/>
          </a:solidFill>
          <a:latin typeface="+mn-lt"/>
          <a:ea typeface="+mn-ea"/>
          <a:cs typeface="+mn-cs"/>
        </a:defRPr>
      </a:lvl1pPr>
      <a:lvl2pPr marL="457189" algn="l" defTabSz="914377" rtl="0" eaLnBrk="1" latinLnBrk="0" hangingPunct="1">
        <a:defRPr sz="1800" kern="1200">
          <a:solidFill>
            <a:schemeClr val="tx1"/>
          </a:solidFill>
          <a:latin typeface="+mn-lt"/>
          <a:ea typeface="+mn-ea"/>
          <a:cs typeface="+mn-cs"/>
        </a:defRPr>
      </a:lvl2pPr>
      <a:lvl3pPr marL="914377" algn="l" defTabSz="914377" rtl="0" eaLnBrk="1" latinLnBrk="0" hangingPunct="1">
        <a:defRPr sz="1800" kern="1200">
          <a:solidFill>
            <a:schemeClr val="tx1"/>
          </a:solidFill>
          <a:latin typeface="+mn-lt"/>
          <a:ea typeface="+mn-ea"/>
          <a:cs typeface="+mn-cs"/>
        </a:defRPr>
      </a:lvl3pPr>
      <a:lvl4pPr marL="1371566" algn="l" defTabSz="914377" rtl="0" eaLnBrk="1" latinLnBrk="0" hangingPunct="1">
        <a:defRPr sz="1800" kern="1200">
          <a:solidFill>
            <a:schemeClr val="tx1"/>
          </a:solidFill>
          <a:latin typeface="+mn-lt"/>
          <a:ea typeface="+mn-ea"/>
          <a:cs typeface="+mn-cs"/>
        </a:defRPr>
      </a:lvl4pPr>
      <a:lvl5pPr marL="1828754" algn="l" defTabSz="914377" rtl="0" eaLnBrk="1" latinLnBrk="0" hangingPunct="1">
        <a:defRPr sz="1800" kern="1200">
          <a:solidFill>
            <a:schemeClr val="tx1"/>
          </a:solidFill>
          <a:latin typeface="+mn-lt"/>
          <a:ea typeface="+mn-ea"/>
          <a:cs typeface="+mn-cs"/>
        </a:defRPr>
      </a:lvl5pPr>
      <a:lvl6pPr marL="2285943" algn="l" defTabSz="914377" rtl="0" eaLnBrk="1" latinLnBrk="0" hangingPunct="1">
        <a:defRPr sz="1800" kern="1200">
          <a:solidFill>
            <a:schemeClr val="tx1"/>
          </a:solidFill>
          <a:latin typeface="+mn-lt"/>
          <a:ea typeface="+mn-ea"/>
          <a:cs typeface="+mn-cs"/>
        </a:defRPr>
      </a:lvl6pPr>
      <a:lvl7pPr marL="2743131" algn="l" defTabSz="914377" rtl="0" eaLnBrk="1" latinLnBrk="0" hangingPunct="1">
        <a:defRPr sz="1800" kern="1200">
          <a:solidFill>
            <a:schemeClr val="tx1"/>
          </a:solidFill>
          <a:latin typeface="+mn-lt"/>
          <a:ea typeface="+mn-ea"/>
          <a:cs typeface="+mn-cs"/>
        </a:defRPr>
      </a:lvl7pPr>
      <a:lvl8pPr marL="3200320" algn="l" defTabSz="914377" rtl="0" eaLnBrk="1" latinLnBrk="0" hangingPunct="1">
        <a:defRPr sz="1800" kern="1200">
          <a:solidFill>
            <a:schemeClr val="tx1"/>
          </a:solidFill>
          <a:latin typeface="+mn-lt"/>
          <a:ea typeface="+mn-ea"/>
          <a:cs typeface="+mn-cs"/>
        </a:defRPr>
      </a:lvl8pPr>
      <a:lvl9pPr marL="3657509" algn="l" defTabSz="914377"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hyperlink" Target="https://pixabay.com/en/under-construction-construction-sign-2408061/" TargetMode="External"/></Relationships>
</file>

<file path=ppt/slides/_rels/slide10.xml.rels><?xml version="1.0" encoding="UTF-8" standalone="yes"?>
<Relationships xmlns="http://schemas.openxmlformats.org/package/2006/relationships"><Relationship Id="rId3" Type="http://schemas.microsoft.com/office/2018/10/relationships/comments" Target="../comments/modernComment_119_F6FCF129.xm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microsoft.com/office/2018/10/relationships/comments" Target="../comments/modernComment_103_33A16DF.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mailto:VFWOC@VFWOC.ORG"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acelebchroniclenowi.ams3.digitaloceanspaces.com/2024-05-17/travis-kelce-and-taylor-swift-featured-in-sunday-night-football-promo-41127.html" TargetMode="External"/><Relationship Id="rId2" Type="http://schemas.openxmlformats.org/officeDocument/2006/relationships/image" Target="../media/image4.jpg"/><Relationship Id="rId1" Type="http://schemas.openxmlformats.org/officeDocument/2006/relationships/slideLayout" Target="../slideLayouts/slideLayout2.xml"/><Relationship Id="rId4" Type="http://schemas.openxmlformats.org/officeDocument/2006/relationships/hyperlink" Target="https://creativecommons.org/licenses/by/3.0/"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_rels/slide24.xml.rels><?xml version="1.0" encoding="UTF-8" standalone="yes"?>
<Relationships xmlns="http://schemas.openxmlformats.org/package/2006/relationships"><Relationship Id="rId3" Type="http://schemas.openxmlformats.org/officeDocument/2006/relationships/hyperlink" Target="https://manuelgross.blogspot.com/2014/12/el-arte-de-preguntar-y-escuchar-15.html" TargetMode="External"/><Relationship Id="rId2" Type="http://schemas.openxmlformats.org/officeDocument/2006/relationships/image" Target="../media/image7.jpg"/><Relationship Id="rId1" Type="http://schemas.openxmlformats.org/officeDocument/2006/relationships/slideLayout" Target="../slideLayouts/slideLayout2.xml"/><Relationship Id="rId4" Type="http://schemas.openxmlformats.org/officeDocument/2006/relationships/hyperlink" Target="https://creativecommons.org/licenses/by-nc-nd/3.0/"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E717F4-B587-AE70-477B-15995985A9C2}"/>
              </a:ext>
            </a:extLst>
          </p:cNvPr>
          <p:cNvSpPr>
            <a:spLocks noGrp="1"/>
          </p:cNvSpPr>
          <p:nvPr>
            <p:ph type="ctrTitle"/>
          </p:nvPr>
        </p:nvSpPr>
        <p:spPr>
          <a:xfrm>
            <a:off x="1524000" y="506543"/>
            <a:ext cx="9144000" cy="2387600"/>
          </a:xfrm>
        </p:spPr>
        <p:txBody>
          <a:bodyPr/>
          <a:lstStyle/>
          <a:p>
            <a:r>
              <a:rPr lang="en-US" dirty="0"/>
              <a:t>VFWOC TRAINING</a:t>
            </a:r>
            <a:br>
              <a:rPr lang="en-US" dirty="0"/>
            </a:br>
            <a:r>
              <a:rPr lang="en-US" dirty="0"/>
              <a:t>CAMBRIDGE, OHIO</a:t>
            </a:r>
          </a:p>
        </p:txBody>
      </p:sp>
      <p:sp>
        <p:nvSpPr>
          <p:cNvPr id="3" name="Subtitle 2">
            <a:extLst>
              <a:ext uri="{FF2B5EF4-FFF2-40B4-BE49-F238E27FC236}">
                <a16:creationId xmlns:a16="http://schemas.microsoft.com/office/drawing/2014/main" id="{4FE5A6CC-F9CE-C220-748F-9AE8DD233E9C}"/>
              </a:ext>
            </a:extLst>
          </p:cNvPr>
          <p:cNvSpPr>
            <a:spLocks noGrp="1"/>
          </p:cNvSpPr>
          <p:nvPr>
            <p:ph type="subTitle" idx="1"/>
          </p:nvPr>
        </p:nvSpPr>
        <p:spPr/>
        <p:txBody>
          <a:bodyPr/>
          <a:lstStyle/>
          <a:p>
            <a:r>
              <a:rPr lang="en-US" dirty="0"/>
              <a:t>Executive Director (ED), Board of Directors (BOD)</a:t>
            </a:r>
          </a:p>
          <a:p>
            <a:r>
              <a:rPr lang="en-US" b="1" dirty="0">
                <a:solidFill>
                  <a:srgbClr val="00B050"/>
                </a:solidFill>
              </a:rPr>
              <a:t>“GIVING WAY TOGETHER”</a:t>
            </a:r>
          </a:p>
          <a:p>
            <a:r>
              <a:rPr lang="en-US" dirty="0"/>
              <a:t>FIELD AGENTS</a:t>
            </a:r>
          </a:p>
        </p:txBody>
      </p:sp>
      <p:sp>
        <p:nvSpPr>
          <p:cNvPr id="4" name="Arrow: Curved Right 3">
            <a:extLst>
              <a:ext uri="{FF2B5EF4-FFF2-40B4-BE49-F238E27FC236}">
                <a16:creationId xmlns:a16="http://schemas.microsoft.com/office/drawing/2014/main" id="{5BA69E50-07F4-1026-4AC9-83BBE4EE5277}"/>
              </a:ext>
            </a:extLst>
          </p:cNvPr>
          <p:cNvSpPr/>
          <p:nvPr/>
        </p:nvSpPr>
        <p:spPr>
          <a:xfrm>
            <a:off x="2173822" y="3698637"/>
            <a:ext cx="614645" cy="1216152"/>
          </a:xfrm>
          <a:prstGeom prst="curved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6" name="Arrow: Curved Right 5">
            <a:extLst>
              <a:ext uri="{FF2B5EF4-FFF2-40B4-BE49-F238E27FC236}">
                <a16:creationId xmlns:a16="http://schemas.microsoft.com/office/drawing/2014/main" id="{4D26BDFE-DFDC-E656-E912-0FF8D4295BF5}"/>
              </a:ext>
            </a:extLst>
          </p:cNvPr>
          <p:cNvSpPr/>
          <p:nvPr/>
        </p:nvSpPr>
        <p:spPr>
          <a:xfrm rot="10800000">
            <a:off x="9387474" y="3647571"/>
            <a:ext cx="731520" cy="1216152"/>
          </a:xfrm>
          <a:prstGeom prst="curved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7" name="TextBox 6">
            <a:extLst>
              <a:ext uri="{FF2B5EF4-FFF2-40B4-BE49-F238E27FC236}">
                <a16:creationId xmlns:a16="http://schemas.microsoft.com/office/drawing/2014/main" id="{51FC1817-5C70-ED66-09B4-B13F4422BEA6}"/>
              </a:ext>
            </a:extLst>
          </p:cNvPr>
          <p:cNvSpPr txBox="1"/>
          <p:nvPr/>
        </p:nvSpPr>
        <p:spPr>
          <a:xfrm>
            <a:off x="8229600" y="5406501"/>
            <a:ext cx="3595456" cy="646331"/>
          </a:xfrm>
          <a:prstGeom prst="rect">
            <a:avLst/>
          </a:prstGeom>
          <a:noFill/>
        </p:spPr>
        <p:txBody>
          <a:bodyPr wrap="square" rtlCol="0">
            <a:spAutoFit/>
          </a:bodyPr>
          <a:lstStyle/>
          <a:p>
            <a:r>
              <a:rPr lang="en-US" dirty="0"/>
              <a:t>Dan Faulkner, Executive Director</a:t>
            </a:r>
          </a:p>
          <a:p>
            <a:r>
              <a:rPr lang="en-US" dirty="0"/>
              <a:t>26 Oct 2024</a:t>
            </a:r>
            <a:endParaRPr lang="en-US" b="1" dirty="0">
              <a:solidFill>
                <a:srgbClr val="FF0000"/>
              </a:solidFill>
            </a:endParaRPr>
          </a:p>
        </p:txBody>
      </p:sp>
      <p:pic>
        <p:nvPicPr>
          <p:cNvPr id="10" name="Picture 9" descr="A yellow triangle sign with black text and hammer and wrench&#10;&#10;Description automatically generated">
            <a:extLst>
              <a:ext uri="{FF2B5EF4-FFF2-40B4-BE49-F238E27FC236}">
                <a16:creationId xmlns:a16="http://schemas.microsoft.com/office/drawing/2014/main" id="{C3A36ACC-5A87-6179-7290-C8CE193DA42A}"/>
              </a:ext>
            </a:extLst>
          </p:cNvPr>
          <p:cNvPicPr>
            <a:picLocks noChangeAspect="1"/>
          </p:cNvPicPr>
          <p:nvPr/>
        </p:nvPicPr>
        <p:blipFill>
          <a:blip r:embed="rId3">
            <a:extLst>
              <a:ext uri="{28A0092B-C50C-407E-A947-70E740481C1C}">
                <a14:useLocalDpi xmlns:a14="http://schemas.microsoft.com/office/drawing/2010/main" val="0"/>
              </a:ext>
              <a:ext uri="{837473B0-CC2E-450A-ABE3-18F120FF3D39}">
                <a1611:picAttrSrcUrl xmlns:a1611="http://schemas.microsoft.com/office/drawing/2016/11/main" r:id="rId4"/>
              </a:ext>
            </a:extLst>
          </a:blip>
          <a:stretch>
            <a:fillRect/>
          </a:stretch>
        </p:blipFill>
        <p:spPr>
          <a:xfrm>
            <a:off x="8999144" y="995881"/>
            <a:ext cx="1174168" cy="1055432"/>
          </a:xfrm>
          <a:prstGeom prst="rect">
            <a:avLst/>
          </a:prstGeom>
        </p:spPr>
      </p:pic>
      <p:pic>
        <p:nvPicPr>
          <p:cNvPr id="11" name="Picture 10" descr="A yellow triangle sign with black text and hammer and wrench&#10;&#10;Description automatically generated">
            <a:extLst>
              <a:ext uri="{FF2B5EF4-FFF2-40B4-BE49-F238E27FC236}">
                <a16:creationId xmlns:a16="http://schemas.microsoft.com/office/drawing/2014/main" id="{1A62ED73-3C31-F8C3-F77C-E945B9AAF584}"/>
              </a:ext>
            </a:extLst>
          </p:cNvPr>
          <p:cNvPicPr>
            <a:picLocks noChangeAspect="1"/>
          </p:cNvPicPr>
          <p:nvPr/>
        </p:nvPicPr>
        <p:blipFill>
          <a:blip r:embed="rId3">
            <a:extLst>
              <a:ext uri="{28A0092B-C50C-407E-A947-70E740481C1C}">
                <a14:useLocalDpi xmlns:a14="http://schemas.microsoft.com/office/drawing/2010/main" val="0"/>
              </a:ext>
              <a:ext uri="{837473B0-CC2E-450A-ABE3-18F120FF3D39}">
                <a1611:picAttrSrcUrl xmlns:a1611="http://schemas.microsoft.com/office/drawing/2016/11/main" r:id="rId4"/>
              </a:ext>
            </a:extLst>
          </a:blip>
          <a:stretch>
            <a:fillRect/>
          </a:stretch>
        </p:blipFill>
        <p:spPr>
          <a:xfrm>
            <a:off x="2026463" y="1045325"/>
            <a:ext cx="1174168" cy="1055432"/>
          </a:xfrm>
          <a:prstGeom prst="rect">
            <a:avLst/>
          </a:prstGeom>
        </p:spPr>
      </p:pic>
    </p:spTree>
    <p:extLst>
      <p:ext uri="{BB962C8B-B14F-4D97-AF65-F5344CB8AC3E}">
        <p14:creationId xmlns:p14="http://schemas.microsoft.com/office/powerpoint/2010/main" val="211076417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283748-48E5-6405-0430-F3BD5F39E99A}"/>
              </a:ext>
            </a:extLst>
          </p:cNvPr>
          <p:cNvSpPr>
            <a:spLocks noGrp="1"/>
          </p:cNvSpPr>
          <p:nvPr>
            <p:ph type="title"/>
          </p:nvPr>
        </p:nvSpPr>
        <p:spPr/>
        <p:txBody>
          <a:bodyPr>
            <a:normAutofit/>
          </a:bodyPr>
          <a:lstStyle/>
          <a:p>
            <a:pPr algn="ctr"/>
            <a:r>
              <a:rPr lang="en-US" sz="6600" b="1" dirty="0"/>
              <a:t>501(c)19  VS.  501(3)</a:t>
            </a:r>
          </a:p>
        </p:txBody>
      </p:sp>
      <p:sp>
        <p:nvSpPr>
          <p:cNvPr id="3" name="Content Placeholder 2">
            <a:extLst>
              <a:ext uri="{FF2B5EF4-FFF2-40B4-BE49-F238E27FC236}">
                <a16:creationId xmlns:a16="http://schemas.microsoft.com/office/drawing/2014/main" id="{D1F8510C-5E98-CFBD-6332-1CD118208CEB}"/>
              </a:ext>
            </a:extLst>
          </p:cNvPr>
          <p:cNvSpPr>
            <a:spLocks noGrp="1"/>
          </p:cNvSpPr>
          <p:nvPr>
            <p:ph idx="1"/>
          </p:nvPr>
        </p:nvSpPr>
        <p:spPr/>
        <p:txBody>
          <a:bodyPr>
            <a:normAutofit fontScale="85000" lnSpcReduction="20000"/>
          </a:bodyPr>
          <a:lstStyle/>
          <a:p>
            <a:endParaRPr lang="en-US" dirty="0"/>
          </a:p>
          <a:p>
            <a:pPr lvl="1"/>
            <a:r>
              <a:rPr lang="en-US" sz="3200" dirty="0"/>
              <a:t>A 501(c)(19) organization may legally engage in activities that benefit only its members. </a:t>
            </a:r>
          </a:p>
          <a:p>
            <a:pPr lvl="2">
              <a:buFont typeface="Wingdings" panose="05000000000000000000" pitchFamily="2" charset="2"/>
              <a:buChar char="Ø"/>
            </a:pPr>
            <a:r>
              <a:rPr lang="en-US" sz="2800" dirty="0"/>
              <a:t>VFW POSTS</a:t>
            </a:r>
          </a:p>
          <a:p>
            <a:pPr lvl="2">
              <a:buFont typeface="Wingdings" panose="05000000000000000000" pitchFamily="2" charset="2"/>
              <a:buChar char="Ø"/>
            </a:pPr>
            <a:r>
              <a:rPr lang="en-US" sz="2800" dirty="0"/>
              <a:t>VFW DISTRICTS</a:t>
            </a:r>
          </a:p>
          <a:p>
            <a:pPr lvl="2">
              <a:buFont typeface="Wingdings" panose="05000000000000000000" pitchFamily="2" charset="2"/>
              <a:buChar char="Ø"/>
            </a:pPr>
            <a:r>
              <a:rPr lang="en-US" sz="2800" dirty="0"/>
              <a:t>VFW DEPARTMENT OF OHIO</a:t>
            </a:r>
          </a:p>
          <a:p>
            <a:pPr lvl="2">
              <a:buFont typeface="Wingdings" panose="05000000000000000000" pitchFamily="2" charset="2"/>
              <a:buChar char="Ø"/>
            </a:pPr>
            <a:r>
              <a:rPr lang="en-US" sz="2800" dirty="0"/>
              <a:t>NATIONAL VFW</a:t>
            </a:r>
          </a:p>
          <a:p>
            <a:pPr marL="457200" lvl="1" indent="0">
              <a:buNone/>
            </a:pPr>
            <a:endParaRPr lang="en-US" sz="3200" dirty="0"/>
          </a:p>
          <a:p>
            <a:pPr lvl="1"/>
            <a:r>
              <a:rPr lang="en-US" sz="3200" dirty="0"/>
              <a:t>A 501(c)(3) must provide a benefit to the public at large, or a large subset of the public.</a:t>
            </a:r>
          </a:p>
          <a:p>
            <a:pPr lvl="2">
              <a:buFont typeface="Wingdings" panose="05000000000000000000" pitchFamily="2" charset="2"/>
              <a:buChar char="Ø"/>
            </a:pPr>
            <a:r>
              <a:rPr lang="en-US" sz="2800" dirty="0"/>
              <a:t>VFWOC </a:t>
            </a:r>
            <a:endParaRPr lang="en-US" sz="2800" strike="sngStrike" dirty="0"/>
          </a:p>
          <a:p>
            <a:pPr lvl="2">
              <a:buFont typeface="Wingdings" panose="05000000000000000000" pitchFamily="2" charset="2"/>
              <a:buChar char="Ø"/>
            </a:pPr>
            <a:r>
              <a:rPr lang="en-US" sz="2800" dirty="0"/>
              <a:t>WOUNDED WARRIOR PROJECT, VFW NATIONAL HOME, ETC.</a:t>
            </a:r>
          </a:p>
          <a:p>
            <a:pPr lvl="2">
              <a:buFont typeface="Wingdings" panose="05000000000000000000" pitchFamily="2" charset="2"/>
              <a:buChar char="Ø"/>
            </a:pPr>
            <a:r>
              <a:rPr lang="en-US" sz="2800" dirty="0"/>
              <a:t>CHURCHES, YOUTH SPORTS, UNITED WAY</a:t>
            </a:r>
          </a:p>
          <a:p>
            <a:endParaRPr lang="en-US" dirty="0"/>
          </a:p>
          <a:p>
            <a:pPr marL="0" indent="0">
              <a:buNone/>
            </a:pPr>
            <a:endParaRPr lang="en-US" dirty="0"/>
          </a:p>
        </p:txBody>
      </p:sp>
    </p:spTree>
    <p:extLst>
      <p:ext uri="{BB962C8B-B14F-4D97-AF65-F5344CB8AC3E}">
        <p14:creationId xmlns:p14="http://schemas.microsoft.com/office/powerpoint/2010/main" val="4143771945"/>
      </p:ext>
    </p:extLst>
  </p:cSld>
  <p:clrMapOvr>
    <a:masterClrMapping/>
  </p:clrMapOvr>
  <p:extLst>
    <p:ext uri="{6950BFC3-D8DA-4A85-94F7-54DA5524770B}">
      <p188:commentRel xmlns:p188="http://schemas.microsoft.com/office/powerpoint/2018/8/main" r:id="rId3"/>
    </p:ext>
  </p:extLs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0CED94-9FC7-77D8-E84F-C7CDABBA9308}"/>
              </a:ext>
            </a:extLst>
          </p:cNvPr>
          <p:cNvSpPr>
            <a:spLocks noGrp="1"/>
          </p:cNvSpPr>
          <p:nvPr>
            <p:ph type="title"/>
          </p:nvPr>
        </p:nvSpPr>
        <p:spPr>
          <a:xfrm>
            <a:off x="838200" y="676852"/>
            <a:ext cx="10515600" cy="646929"/>
          </a:xfrm>
        </p:spPr>
        <p:txBody>
          <a:bodyPr>
            <a:noAutofit/>
          </a:bodyPr>
          <a:lstStyle/>
          <a:p>
            <a:pPr algn="ctr"/>
            <a:br>
              <a:rPr lang="en-US" sz="4000" b="1" i="1" dirty="0"/>
            </a:br>
            <a:r>
              <a:rPr lang="en-US" sz="4000" b="1" i="1" dirty="0"/>
              <a:t>GAMING</a:t>
            </a:r>
            <a:r>
              <a:rPr lang="en-US" sz="4000" dirty="0"/>
              <a:t> IS THE DOMAIN OF THE VFW DEPT OF OHIO</a:t>
            </a:r>
            <a:br>
              <a:rPr lang="en-US" sz="4000" u="sng" dirty="0"/>
            </a:br>
            <a:endParaRPr lang="en-US" sz="4000" dirty="0"/>
          </a:p>
        </p:txBody>
      </p:sp>
      <p:sp>
        <p:nvSpPr>
          <p:cNvPr id="3" name="Content Placeholder 2">
            <a:extLst>
              <a:ext uri="{FF2B5EF4-FFF2-40B4-BE49-F238E27FC236}">
                <a16:creationId xmlns:a16="http://schemas.microsoft.com/office/drawing/2014/main" id="{39298106-79BE-9A18-7786-B435927A2B6A}"/>
              </a:ext>
            </a:extLst>
          </p:cNvPr>
          <p:cNvSpPr>
            <a:spLocks noGrp="1"/>
          </p:cNvSpPr>
          <p:nvPr>
            <p:ph idx="1"/>
          </p:nvPr>
        </p:nvSpPr>
        <p:spPr>
          <a:xfrm>
            <a:off x="838200" y="2008723"/>
            <a:ext cx="10515600" cy="5291091"/>
          </a:xfrm>
        </p:spPr>
        <p:txBody>
          <a:bodyPr>
            <a:normAutofit/>
          </a:bodyPr>
          <a:lstStyle/>
          <a:p>
            <a:r>
              <a:rPr lang="en-US" dirty="0"/>
              <a:t>PRODUCT:  BINGO LICENSE - BEGINNING OF GAMING; PAYMENT OF 25% OF GAMING DOLLARS TO A CHARITY, E.G., VFWOC - END OF GAMING</a:t>
            </a:r>
          </a:p>
          <a:p>
            <a:r>
              <a:rPr lang="en-US" dirty="0"/>
              <a:t>LEGAL AUTHORITY:  ORC 2915, 501(c)19</a:t>
            </a:r>
          </a:p>
          <a:p>
            <a:r>
              <a:rPr lang="en-US" dirty="0"/>
              <a:t>MANUEVER ELEMENT:  POSTS (501(C)19 organizations)</a:t>
            </a:r>
          </a:p>
          <a:p>
            <a:r>
              <a:rPr lang="en-US" dirty="0"/>
              <a:t>DIRECT OVERSIGHT:  STATE COMMANDER per VFW Nat ’l Bylaws, Sec 518 (a)(1)a. – “Insist that Department business and activities are conducted in such a manner that they </a:t>
            </a:r>
            <a:r>
              <a:rPr lang="en-US" b="1" dirty="0"/>
              <a:t>do not violate</a:t>
            </a:r>
            <a:r>
              <a:rPr lang="en-US" dirty="0"/>
              <a:t> </a:t>
            </a:r>
            <a:r>
              <a:rPr lang="en-US" dirty="0">
                <a:highlight>
                  <a:srgbClr val="FFFF00"/>
                </a:highlight>
              </a:rPr>
              <a:t>any applicable governmental law, ordinance or regulation”</a:t>
            </a:r>
            <a:endParaRPr lang="en-US" dirty="0"/>
          </a:p>
          <a:p>
            <a:endParaRPr lang="en-US" dirty="0"/>
          </a:p>
          <a:p>
            <a:endParaRPr lang="en-US" b="1" u="sng" dirty="0"/>
          </a:p>
        </p:txBody>
      </p:sp>
    </p:spTree>
    <p:extLst>
      <p:ext uri="{BB962C8B-B14F-4D97-AF65-F5344CB8AC3E}">
        <p14:creationId xmlns:p14="http://schemas.microsoft.com/office/powerpoint/2010/main" val="54138591"/>
      </p:ext>
    </p:extLst>
  </p:cSld>
  <p:clrMapOvr>
    <a:masterClrMapping/>
  </p:clrMapOvr>
  <p:extLst>
    <p:ext uri="{6950BFC3-D8DA-4A85-94F7-54DA5524770B}">
      <p188:commentRel xmlns:p188="http://schemas.microsoft.com/office/powerpoint/2018/8/main" r:id="rId2"/>
    </p:ext>
  </p:extLs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2315892-F9F5-CB17-2776-91AA05B04A53}"/>
              </a:ext>
            </a:extLst>
          </p:cNvPr>
          <p:cNvSpPr>
            <a:spLocks noGrp="1"/>
          </p:cNvSpPr>
          <p:nvPr>
            <p:ph idx="1"/>
          </p:nvPr>
        </p:nvSpPr>
        <p:spPr/>
        <p:txBody>
          <a:bodyPr>
            <a:normAutofit fontScale="92500" lnSpcReduction="20000"/>
          </a:bodyPr>
          <a:lstStyle/>
          <a:p>
            <a:r>
              <a:rPr lang="en-US" sz="2800" dirty="0"/>
              <a:t>POSTS ARE MANDATED TO DO ANNUAL LICENSING </a:t>
            </a:r>
            <a:r>
              <a:rPr lang="en-US" sz="2800" i="1" u="sng" dirty="0"/>
              <a:t>VIA AG PORTAL</a:t>
            </a:r>
            <a:r>
              <a:rPr lang="en-US" sz="2800" dirty="0"/>
              <a:t>. </a:t>
            </a:r>
            <a:r>
              <a:rPr lang="en-US" sz="2800" b="1" dirty="0">
                <a:solidFill>
                  <a:srgbClr val="00B050"/>
                </a:solidFill>
              </a:rPr>
              <a:t>https://charitableportal.ohioago.gov</a:t>
            </a:r>
          </a:p>
          <a:p>
            <a:endParaRPr lang="en-US" sz="2800" dirty="0"/>
          </a:p>
          <a:p>
            <a:r>
              <a:rPr lang="en-US" sz="2800" dirty="0"/>
              <a:t>MAJORITY OF PRE-REQUISITES FOR A GAMING LICENSE ARE </a:t>
            </a:r>
            <a:r>
              <a:rPr lang="en-US" sz="2800" b="1" u="sng" dirty="0"/>
              <a:t>NOT</a:t>
            </a:r>
            <a:r>
              <a:rPr lang="en-US" sz="2800" b="1" dirty="0"/>
              <a:t> </a:t>
            </a:r>
            <a:r>
              <a:rPr lang="en-US" sz="2800" dirty="0"/>
              <a:t>DICTATED BY VFWOC.  </a:t>
            </a:r>
            <a:r>
              <a:rPr lang="en-US" dirty="0"/>
              <a:t>FOR EXAMPLE</a:t>
            </a:r>
            <a:r>
              <a:rPr lang="en-US" sz="2800" dirty="0"/>
              <a:t>:</a:t>
            </a:r>
            <a:endParaRPr lang="en-US" sz="2800" b="1" dirty="0"/>
          </a:p>
          <a:p>
            <a:pPr lvl="1"/>
            <a:r>
              <a:rPr lang="en-US" dirty="0"/>
              <a:t>990 </a:t>
            </a:r>
          </a:p>
          <a:p>
            <a:pPr lvl="1"/>
            <a:r>
              <a:rPr lang="en-US" dirty="0"/>
              <a:t>GOOD STANDING</a:t>
            </a:r>
          </a:p>
          <a:p>
            <a:pPr lvl="1"/>
            <a:r>
              <a:rPr lang="en-US" dirty="0"/>
              <a:t>PAYMENT OF SALES TAX</a:t>
            </a:r>
          </a:p>
          <a:p>
            <a:endParaRPr lang="en-US" dirty="0"/>
          </a:p>
          <a:p>
            <a:pPr marL="0" indent="0">
              <a:buNone/>
            </a:pPr>
            <a:r>
              <a:rPr lang="en-US" sz="2800" dirty="0"/>
              <a:t>NOTE:  ONCE A POST SENDS 25% OF THEIR NET </a:t>
            </a:r>
            <a:r>
              <a:rPr lang="en-US" dirty="0"/>
              <a:t>GAMING </a:t>
            </a:r>
            <a:r>
              <a:rPr lang="en-US" sz="2800" dirty="0"/>
              <a:t>DOLLARS TO VFWOC, THEY NOW </a:t>
            </a:r>
            <a:r>
              <a:rPr lang="en-US" sz="2800" b="1" i="1" u="sng" dirty="0">
                <a:solidFill>
                  <a:srgbClr val="00B050"/>
                </a:solidFill>
              </a:rPr>
              <a:t>TRANSITION</a:t>
            </a:r>
            <a:r>
              <a:rPr lang="en-US" sz="2800" b="1" u="sng" dirty="0">
                <a:solidFill>
                  <a:srgbClr val="00B050"/>
                </a:solidFill>
              </a:rPr>
              <a:t> TO </a:t>
            </a:r>
            <a:r>
              <a:rPr lang="en-US" sz="2800" b="1" i="1" u="sng" dirty="0">
                <a:solidFill>
                  <a:srgbClr val="00B050"/>
                </a:solidFill>
              </a:rPr>
              <a:t>CHARITY</a:t>
            </a:r>
            <a:r>
              <a:rPr lang="en-US" sz="2800" b="1" dirty="0">
                <a:solidFill>
                  <a:srgbClr val="00B050"/>
                </a:solidFill>
              </a:rPr>
              <a:t> </a:t>
            </a:r>
            <a:r>
              <a:rPr lang="en-US" sz="2800" dirty="0"/>
              <a:t>UNDER THE DOMAIN OF THE VFWOC!</a:t>
            </a:r>
          </a:p>
          <a:p>
            <a:endParaRPr lang="en-US" dirty="0"/>
          </a:p>
        </p:txBody>
      </p:sp>
      <p:sp>
        <p:nvSpPr>
          <p:cNvPr id="4" name="Title 1">
            <a:extLst>
              <a:ext uri="{FF2B5EF4-FFF2-40B4-BE49-F238E27FC236}">
                <a16:creationId xmlns:a16="http://schemas.microsoft.com/office/drawing/2014/main" id="{6FE866B9-107F-C3D4-7C1E-A43110A156D8}"/>
              </a:ext>
            </a:extLst>
          </p:cNvPr>
          <p:cNvSpPr>
            <a:spLocks noGrp="1"/>
          </p:cNvSpPr>
          <p:nvPr>
            <p:ph type="title"/>
          </p:nvPr>
        </p:nvSpPr>
        <p:spPr>
          <a:xfrm>
            <a:off x="838200" y="365125"/>
            <a:ext cx="10515600" cy="1325563"/>
          </a:xfrm>
        </p:spPr>
        <p:txBody>
          <a:bodyPr>
            <a:normAutofit fontScale="90000"/>
          </a:bodyPr>
          <a:lstStyle/>
          <a:p>
            <a:pPr algn="ctr"/>
            <a:br>
              <a:rPr lang="en-US" b="1" i="1" dirty="0"/>
            </a:br>
            <a:r>
              <a:rPr lang="en-US" sz="3600" b="1" i="1" dirty="0"/>
              <a:t>GAMING</a:t>
            </a:r>
            <a:r>
              <a:rPr lang="en-US" sz="3600" dirty="0"/>
              <a:t> IS THE DOMAIN OF THE VFW DEPT OF OHIO, CONT’D</a:t>
            </a:r>
            <a:br>
              <a:rPr lang="en-US" u="sng" dirty="0"/>
            </a:br>
            <a:endParaRPr lang="en-US" dirty="0"/>
          </a:p>
        </p:txBody>
      </p:sp>
      <p:sp>
        <p:nvSpPr>
          <p:cNvPr id="2" name="TextBox 1">
            <a:extLst>
              <a:ext uri="{FF2B5EF4-FFF2-40B4-BE49-F238E27FC236}">
                <a16:creationId xmlns:a16="http://schemas.microsoft.com/office/drawing/2014/main" id="{414B5C89-7517-3FA1-59EA-F79CF35A6D62}"/>
              </a:ext>
            </a:extLst>
          </p:cNvPr>
          <p:cNvSpPr txBox="1"/>
          <p:nvPr/>
        </p:nvSpPr>
        <p:spPr>
          <a:xfrm>
            <a:off x="6980222" y="3417686"/>
            <a:ext cx="2969536" cy="1200329"/>
          </a:xfrm>
          <a:prstGeom prst="rect">
            <a:avLst/>
          </a:prstGeom>
          <a:noFill/>
          <a:ln w="28575">
            <a:solidFill>
              <a:schemeClr val="accent1"/>
            </a:solidFill>
          </a:ln>
        </p:spPr>
        <p:txBody>
          <a:bodyPr wrap="square" rtlCol="0">
            <a:spAutoFit/>
          </a:bodyPr>
          <a:lstStyle/>
          <a:p>
            <a:pPr marL="457200" lvl="1" indent="0">
              <a:buNone/>
            </a:pPr>
            <a:r>
              <a:rPr lang="en-US" sz="1800" b="1" dirty="0">
                <a:solidFill>
                  <a:srgbClr val="C00000"/>
                </a:solidFill>
              </a:rPr>
              <a:t>HOPE YOU LISTENED TO THE DEPT. QUARTERMASTER BRIEFING!</a:t>
            </a:r>
            <a:endParaRPr lang="en-US" dirty="0">
              <a:solidFill>
                <a:srgbClr val="C00000"/>
              </a:solidFill>
            </a:endParaRPr>
          </a:p>
        </p:txBody>
      </p:sp>
    </p:spTree>
    <p:extLst>
      <p:ext uri="{BB962C8B-B14F-4D97-AF65-F5344CB8AC3E}">
        <p14:creationId xmlns:p14="http://schemas.microsoft.com/office/powerpoint/2010/main" val="235061649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0CED94-9FC7-77D8-E84F-C7CDABBA9308}"/>
              </a:ext>
            </a:extLst>
          </p:cNvPr>
          <p:cNvSpPr>
            <a:spLocks noGrp="1"/>
          </p:cNvSpPr>
          <p:nvPr>
            <p:ph type="title"/>
          </p:nvPr>
        </p:nvSpPr>
        <p:spPr>
          <a:xfrm>
            <a:off x="838200" y="365125"/>
            <a:ext cx="10515600" cy="646929"/>
          </a:xfrm>
        </p:spPr>
        <p:txBody>
          <a:bodyPr>
            <a:normAutofit fontScale="90000"/>
          </a:bodyPr>
          <a:lstStyle/>
          <a:p>
            <a:pPr algn="ctr"/>
            <a:br>
              <a:rPr lang="en-US" b="1" i="1" dirty="0"/>
            </a:br>
            <a:r>
              <a:rPr lang="en-US" sz="3600" b="1" i="1" dirty="0"/>
              <a:t>CHARITY</a:t>
            </a:r>
            <a:r>
              <a:rPr lang="en-US" sz="3600" dirty="0"/>
              <a:t> IS THE DOMAIN OF THE VFWOC</a:t>
            </a:r>
            <a:br>
              <a:rPr lang="en-US" u="sng" dirty="0"/>
            </a:br>
            <a:endParaRPr lang="en-US" dirty="0"/>
          </a:p>
        </p:txBody>
      </p:sp>
      <p:sp>
        <p:nvSpPr>
          <p:cNvPr id="3" name="Content Placeholder 2">
            <a:extLst>
              <a:ext uri="{FF2B5EF4-FFF2-40B4-BE49-F238E27FC236}">
                <a16:creationId xmlns:a16="http://schemas.microsoft.com/office/drawing/2014/main" id="{39298106-79BE-9A18-7786-B435927A2B6A}"/>
              </a:ext>
            </a:extLst>
          </p:cNvPr>
          <p:cNvSpPr>
            <a:spLocks noGrp="1"/>
          </p:cNvSpPr>
          <p:nvPr>
            <p:ph idx="1"/>
          </p:nvPr>
        </p:nvSpPr>
        <p:spPr>
          <a:xfrm>
            <a:off x="838200" y="1012054"/>
            <a:ext cx="10515600" cy="5291091"/>
          </a:xfrm>
        </p:spPr>
        <p:txBody>
          <a:bodyPr>
            <a:normAutofit/>
          </a:bodyPr>
          <a:lstStyle/>
          <a:p>
            <a:r>
              <a:rPr lang="en-US" sz="2400" dirty="0"/>
              <a:t>PRODUCT:  FIELD AGENT CONTRACT </a:t>
            </a:r>
            <a:r>
              <a:rPr lang="en-US" sz="2400" b="1" dirty="0"/>
              <a:t>(REQUIRED FOR GAMING LICENSE)</a:t>
            </a:r>
          </a:p>
          <a:p>
            <a:r>
              <a:rPr lang="en-US" sz="2400" dirty="0"/>
              <a:t>LEGAL AUTHORITY:  ORC 2915.01, 1716 AND IRS CODE 501(C)3</a:t>
            </a:r>
          </a:p>
          <a:p>
            <a:r>
              <a:rPr lang="en-US" sz="2400" dirty="0"/>
              <a:t>MANUVER ELEMENT:  FIELD AGENTS </a:t>
            </a:r>
          </a:p>
          <a:p>
            <a:pPr lvl="1">
              <a:buFont typeface="Wingdings" panose="05000000000000000000" pitchFamily="2" charset="2"/>
              <a:buChar char="Ø"/>
            </a:pPr>
            <a:r>
              <a:rPr lang="en-US" sz="2000" dirty="0"/>
              <a:t>NOT ALL AGENTS ARE VFW POSTS</a:t>
            </a:r>
          </a:p>
          <a:p>
            <a:r>
              <a:rPr lang="en-US" sz="2400" dirty="0"/>
              <a:t>DIRECT OVERSIGHT:  ED ON BEHALF OF THE VFWOC BOD</a:t>
            </a:r>
          </a:p>
          <a:p>
            <a:r>
              <a:rPr lang="en-US" sz="2400" dirty="0"/>
              <a:t>ONCE A POST SENDS 25% OF THEIR GAMING DOLLARS TO VFWOC AS PER ORC 2915, THEY </a:t>
            </a:r>
            <a:r>
              <a:rPr lang="en-US" sz="2400" b="1" u="sng" dirty="0">
                <a:solidFill>
                  <a:srgbClr val="00B050"/>
                </a:solidFill>
              </a:rPr>
              <a:t>NOW TRANSITION TO </a:t>
            </a:r>
            <a:r>
              <a:rPr lang="en-US" sz="2400" b="1" i="1" u="sng" dirty="0">
                <a:solidFill>
                  <a:srgbClr val="00B050"/>
                </a:solidFill>
              </a:rPr>
              <a:t>CHARITY</a:t>
            </a:r>
            <a:r>
              <a:rPr lang="en-US" sz="2400" b="1" u="sng" dirty="0">
                <a:solidFill>
                  <a:srgbClr val="00B050"/>
                </a:solidFill>
              </a:rPr>
              <a:t> </a:t>
            </a:r>
            <a:r>
              <a:rPr lang="en-US" sz="2400" dirty="0"/>
              <a:t>UNDER THE DOMAIN OF THE VFWOC!  </a:t>
            </a:r>
          </a:p>
          <a:p>
            <a:pPr lvl="1"/>
            <a:r>
              <a:rPr lang="en-US" sz="2000" dirty="0"/>
              <a:t>VFWOC CHANGES THE </a:t>
            </a:r>
            <a:r>
              <a:rPr lang="en-US" sz="2000" b="1" dirty="0"/>
              <a:t>“COLOR OF MONEY” </a:t>
            </a:r>
            <a:r>
              <a:rPr lang="en-US" sz="2000" dirty="0"/>
              <a:t>(DOD SLANG FOR CHANGING THE APPROPRIATION CATEGORY OF MONEY) FROM GAMING TO CHARITY, IT THEN TAKES ON A </a:t>
            </a:r>
            <a:r>
              <a:rPr lang="en-US" sz="2000" b="1" dirty="0"/>
              <a:t>NEW IDENTITY AND RULES </a:t>
            </a:r>
            <a:r>
              <a:rPr lang="en-US" sz="2000" dirty="0"/>
              <a:t>FROM 501(c)19 to 501(c)3!</a:t>
            </a:r>
          </a:p>
          <a:p>
            <a:pPr lvl="1"/>
            <a:r>
              <a:rPr lang="en-US" sz="2000" dirty="0"/>
              <a:t>BUT GIVING THE 25% (OR MORE) TO VFWOC IS NOT THE END. FIELD AGENTS MUST STILL USE THAT </a:t>
            </a:r>
            <a:r>
              <a:rPr lang="en-US" sz="2000" cap="all" dirty="0"/>
              <a:t>money to benefit the public or serve a charitable purpose</a:t>
            </a:r>
          </a:p>
          <a:p>
            <a:pPr lvl="1"/>
            <a:endParaRPr lang="en-US" sz="2000" dirty="0"/>
          </a:p>
          <a:p>
            <a:pPr lvl="1">
              <a:buFont typeface="Wingdings" panose="05000000000000000000" pitchFamily="2" charset="2"/>
              <a:buChar char="§"/>
            </a:pPr>
            <a:endParaRPr lang="en-US" sz="2000" dirty="0"/>
          </a:p>
          <a:p>
            <a:pPr lvl="1">
              <a:buFont typeface="Wingdings" panose="05000000000000000000" pitchFamily="2" charset="2"/>
              <a:buChar char="§"/>
            </a:pPr>
            <a:endParaRPr lang="en-US" sz="2000" dirty="0"/>
          </a:p>
          <a:p>
            <a:endParaRPr lang="en-US" sz="2400" b="1" u="sng" dirty="0"/>
          </a:p>
        </p:txBody>
      </p:sp>
    </p:spTree>
    <p:extLst>
      <p:ext uri="{BB962C8B-B14F-4D97-AF65-F5344CB8AC3E}">
        <p14:creationId xmlns:p14="http://schemas.microsoft.com/office/powerpoint/2010/main" val="93201552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A0B29C3F-AF25-7C62-D80F-A94066311486}"/>
              </a:ext>
            </a:extLst>
          </p:cNvPr>
          <p:cNvSpPr>
            <a:spLocks noGrp="1"/>
          </p:cNvSpPr>
          <p:nvPr>
            <p:ph type="sldNum" sz="quarter" idx="429496729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527A211-0E91-7641-831C-9E26AB777CBF}" type="slidenum">
              <a:rPr kumimoji="0" lang="en-US" sz="1000" b="0" i="0" u="none" strike="noStrike" kern="1200" cap="none" spc="0" normalizeH="0" baseline="0" noProof="0" smtClean="0">
                <a:ln>
                  <a:noFill/>
                </a:ln>
                <a:solidFill>
                  <a:srgbClr val="000000">
                    <a:tint val="75000"/>
                  </a:srgbClr>
                </a:solidFill>
                <a:effectLst/>
                <a:uLnTx/>
                <a:uFillTx/>
                <a:latin typeface="Times" pitchFamily="2" charset="0"/>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14</a:t>
            </a:fld>
            <a:endParaRPr kumimoji="0" lang="en-US" sz="1000" b="0" i="0" u="none" strike="noStrike" kern="1200" cap="none" spc="0" normalizeH="0" baseline="0" noProof="0" dirty="0">
              <a:ln>
                <a:noFill/>
              </a:ln>
              <a:solidFill>
                <a:srgbClr val="000000">
                  <a:tint val="75000"/>
                </a:srgbClr>
              </a:solidFill>
              <a:effectLst/>
              <a:uLnTx/>
              <a:uFillTx/>
              <a:latin typeface="Times" pitchFamily="2" charset="0"/>
              <a:ea typeface="+mn-ea"/>
              <a:cs typeface="+mn-cs"/>
            </a:endParaRPr>
          </a:p>
        </p:txBody>
      </p:sp>
      <p:sp>
        <p:nvSpPr>
          <p:cNvPr id="3" name="TextBox 2">
            <a:extLst>
              <a:ext uri="{FF2B5EF4-FFF2-40B4-BE49-F238E27FC236}">
                <a16:creationId xmlns:a16="http://schemas.microsoft.com/office/drawing/2014/main" id="{431B7AEF-611F-A89A-8D3E-8E142D6C8B8A}"/>
              </a:ext>
            </a:extLst>
          </p:cNvPr>
          <p:cNvSpPr txBox="1"/>
          <p:nvPr/>
        </p:nvSpPr>
        <p:spPr>
          <a:xfrm>
            <a:off x="3505200" y="422194"/>
            <a:ext cx="5181599" cy="461665"/>
          </a:xfrm>
          <a:prstGeom prst="rect">
            <a:avLst/>
          </a:prstGeom>
          <a:noFill/>
          <a:ln w="28575">
            <a:solidFill>
              <a:schemeClr val="tx1"/>
            </a:solidFill>
          </a:ln>
        </p:spPr>
        <p:txBody>
          <a:bodyPr wrap="square" rtlCol="0" anchor="ctr">
            <a:spAutoFit/>
          </a:bodyPr>
          <a:lstStyle/>
          <a:p>
            <a:pPr marL="0" marR="0" lvl="0" indent="0" algn="ctr" defTabSz="914400" rtl="0" eaLnBrk="1" fontAlgn="auto" latinLnBrk="0" hangingPunct="1">
              <a:lnSpc>
                <a:spcPct val="100000"/>
              </a:lnSpc>
              <a:spcBef>
                <a:spcPts val="0"/>
              </a:spcBef>
              <a:spcAft>
                <a:spcPts val="0"/>
              </a:spcAft>
              <a:buClr>
                <a:srgbClr val="DC4438"/>
              </a:buClr>
              <a:buSzTx/>
              <a:buFontTx/>
              <a:buNone/>
              <a:tabLst/>
              <a:defRPr/>
            </a:pPr>
            <a:r>
              <a:rPr kumimoji="0" lang="en-US" sz="2400" b="0" i="0" u="none" strike="noStrike" kern="1200" cap="none" spc="0" normalizeH="0" baseline="0" noProof="0" dirty="0">
                <a:ln>
                  <a:noFill/>
                </a:ln>
                <a:solidFill>
                  <a:srgbClr val="000000"/>
                </a:solidFill>
                <a:effectLst/>
                <a:uLnTx/>
                <a:uFillTx/>
                <a:latin typeface="Calibri" panose="020F0502020204030204"/>
                <a:ea typeface="+mn-ea"/>
                <a:cs typeface="+mn-cs"/>
              </a:rPr>
              <a:t>VFW Post’s Net Instant Bingo Earnings </a:t>
            </a:r>
          </a:p>
        </p:txBody>
      </p:sp>
      <p:sp>
        <p:nvSpPr>
          <p:cNvPr id="4" name="Arrow: Down 3">
            <a:extLst>
              <a:ext uri="{FF2B5EF4-FFF2-40B4-BE49-F238E27FC236}">
                <a16:creationId xmlns:a16="http://schemas.microsoft.com/office/drawing/2014/main" id="{E048AD9B-0830-C083-955D-F3474C7C1C19}"/>
              </a:ext>
            </a:extLst>
          </p:cNvPr>
          <p:cNvSpPr/>
          <p:nvPr/>
        </p:nvSpPr>
        <p:spPr>
          <a:xfrm>
            <a:off x="3612307" y="984528"/>
            <a:ext cx="1475894" cy="1233771"/>
          </a:xfrm>
          <a:prstGeom prst="down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6" name="TextBox 5">
            <a:extLst>
              <a:ext uri="{FF2B5EF4-FFF2-40B4-BE49-F238E27FC236}">
                <a16:creationId xmlns:a16="http://schemas.microsoft.com/office/drawing/2014/main" id="{989C7870-A14C-B5AC-7074-0B926BFBD1D9}"/>
              </a:ext>
            </a:extLst>
          </p:cNvPr>
          <p:cNvSpPr txBox="1"/>
          <p:nvPr/>
        </p:nvSpPr>
        <p:spPr>
          <a:xfrm>
            <a:off x="958027" y="4582093"/>
            <a:ext cx="4573221" cy="2062103"/>
          </a:xfrm>
          <a:prstGeom prst="rect">
            <a:avLst/>
          </a:prstGeom>
          <a:noFill/>
          <a:ln w="28575">
            <a:solidFill>
              <a:schemeClr val="tx1"/>
            </a:solidFill>
          </a:ln>
        </p:spPr>
        <p:txBody>
          <a:bodyPr wrap="square" rtlCol="0" anchor="ctr">
            <a:spAutoFit/>
          </a:bodyPr>
          <a:lstStyle/>
          <a:p>
            <a:pPr marL="0" marR="0" lvl="0" indent="0" algn="ctr" defTabSz="914400" rtl="0" eaLnBrk="1" fontAlgn="auto" latinLnBrk="0" hangingPunct="1">
              <a:lnSpc>
                <a:spcPct val="100000"/>
              </a:lnSpc>
              <a:spcBef>
                <a:spcPts val="0"/>
              </a:spcBef>
              <a:spcAft>
                <a:spcPts val="0"/>
              </a:spcAft>
              <a:buClr>
                <a:srgbClr val="DC4438"/>
              </a:buClr>
              <a:buSzTx/>
              <a:buFontTx/>
              <a:buNone/>
              <a:tabLst/>
              <a:defRPr/>
            </a:pPr>
            <a:r>
              <a:rPr kumimoji="0" lang="en-US" sz="2400" b="0" i="0" u="none" strike="noStrike" kern="1200" cap="none" spc="0" normalizeH="0" baseline="0" noProof="0" dirty="0">
                <a:ln>
                  <a:noFill/>
                </a:ln>
                <a:solidFill>
                  <a:srgbClr val="000000"/>
                </a:solidFill>
                <a:effectLst/>
                <a:uLnTx/>
                <a:uFillTx/>
                <a:latin typeface="Calibri" panose="020F0502020204030204"/>
                <a:ea typeface="+mn-ea"/>
                <a:cs typeface="+mn-cs"/>
              </a:rPr>
              <a:t>Any organization with a “charitable purpose” </a:t>
            </a:r>
            <a:r>
              <a:rPr kumimoji="0" lang="en-US" sz="2000" b="0" i="0" u="none" strike="noStrike" kern="1200" cap="none" spc="0" normalizeH="0" baseline="0" noProof="0" dirty="0">
                <a:ln>
                  <a:noFill/>
                </a:ln>
                <a:solidFill>
                  <a:srgbClr val="000000"/>
                </a:solidFill>
                <a:effectLst/>
                <a:uLnTx/>
                <a:uFillTx/>
                <a:latin typeface="Calibri" panose="020F0502020204030204"/>
                <a:ea typeface="+mn-ea"/>
                <a:cs typeface="+mn-cs"/>
              </a:rPr>
              <a:t>R.C. 2915.01(V)(1)</a:t>
            </a:r>
          </a:p>
          <a:p>
            <a:pPr marL="0" marR="0" lvl="0" indent="0" algn="ctr" defTabSz="914400" rtl="0" eaLnBrk="1" fontAlgn="auto" latinLnBrk="0" hangingPunct="1">
              <a:lnSpc>
                <a:spcPct val="100000"/>
              </a:lnSpc>
              <a:spcBef>
                <a:spcPts val="0"/>
              </a:spcBef>
              <a:spcAft>
                <a:spcPts val="0"/>
              </a:spcAft>
              <a:buClr>
                <a:srgbClr val="DC4438"/>
              </a:buClr>
              <a:buSzTx/>
              <a:buFontTx/>
              <a:buNone/>
              <a:tabLst/>
              <a:defRPr/>
            </a:pPr>
            <a:endParaRPr kumimoji="0" lang="en-US" sz="2000" b="0" i="0" u="none" strike="noStrike" kern="1200" cap="none" spc="0" normalizeH="0" baseline="0" noProof="0" dirty="0">
              <a:ln>
                <a:noFill/>
              </a:ln>
              <a:solidFill>
                <a:srgbClr val="000000"/>
              </a:solidFill>
              <a:effectLst/>
              <a:uLnTx/>
              <a:uFillTx/>
              <a:latin typeface="Calibri" panose="020F0502020204030204"/>
              <a:ea typeface="+mn-ea"/>
              <a:cs typeface="+mn-cs"/>
            </a:endParaRPr>
          </a:p>
          <a:p>
            <a:pPr marL="0" marR="0" lvl="0" indent="0" algn="ctr" defTabSz="914400" rtl="0" eaLnBrk="1" fontAlgn="auto" latinLnBrk="0" hangingPunct="1">
              <a:lnSpc>
                <a:spcPct val="100000"/>
              </a:lnSpc>
              <a:spcBef>
                <a:spcPts val="0"/>
              </a:spcBef>
              <a:spcAft>
                <a:spcPts val="0"/>
              </a:spcAft>
              <a:buClr>
                <a:srgbClr val="DC4438"/>
              </a:buClr>
              <a:buSzTx/>
              <a:buFontTx/>
              <a:buNone/>
              <a:tabLst/>
              <a:defRPr/>
            </a:pPr>
            <a:r>
              <a:rPr kumimoji="0" lang="en-US" sz="2000" b="1" i="0" u="none" strike="noStrike" kern="1200" cap="none" spc="0" normalizeH="0" baseline="0" noProof="0" dirty="0">
                <a:ln>
                  <a:noFill/>
                </a:ln>
                <a:solidFill>
                  <a:srgbClr val="FF0000"/>
                </a:solidFill>
                <a:effectLst/>
                <a:uLnTx/>
                <a:uFillTx/>
                <a:latin typeface="Calibri" panose="020F0502020204030204"/>
                <a:ea typeface="+mn-ea"/>
                <a:cs typeface="+mn-cs"/>
              </a:rPr>
              <a:t>Cannot be donated to 501(c)(19) organizations or Posts or anything else under R.C. 2915.01(V)(2)</a:t>
            </a:r>
          </a:p>
        </p:txBody>
      </p:sp>
      <p:sp>
        <p:nvSpPr>
          <p:cNvPr id="8" name="TextBox 7">
            <a:extLst>
              <a:ext uri="{FF2B5EF4-FFF2-40B4-BE49-F238E27FC236}">
                <a16:creationId xmlns:a16="http://schemas.microsoft.com/office/drawing/2014/main" id="{DD5A62FC-67D1-E20A-6CEB-4DC50ABD21AD}"/>
              </a:ext>
            </a:extLst>
          </p:cNvPr>
          <p:cNvSpPr txBox="1"/>
          <p:nvPr/>
        </p:nvSpPr>
        <p:spPr>
          <a:xfrm>
            <a:off x="3663951" y="1244855"/>
            <a:ext cx="1375630" cy="523220"/>
          </a:xfrm>
          <a:prstGeom prst="rect">
            <a:avLst/>
          </a:prstGeom>
          <a:noFill/>
          <a:ln w="28575">
            <a:noFill/>
          </a:ln>
        </p:spPr>
        <p:txBody>
          <a:bodyPr wrap="square" rtlCol="0" anchor="ctr">
            <a:spAutoFit/>
          </a:bodyPr>
          <a:lstStyle/>
          <a:p>
            <a:pPr marL="0" marR="0" lvl="0" indent="0" algn="ctr" defTabSz="914400" rtl="0" eaLnBrk="1" fontAlgn="auto" latinLnBrk="0" hangingPunct="1">
              <a:lnSpc>
                <a:spcPct val="100000"/>
              </a:lnSpc>
              <a:spcBef>
                <a:spcPts val="0"/>
              </a:spcBef>
              <a:spcAft>
                <a:spcPts val="0"/>
              </a:spcAft>
              <a:buClr>
                <a:srgbClr val="DC4438"/>
              </a:buClr>
              <a:buSzTx/>
              <a:buFontTx/>
              <a:buNone/>
              <a:tabLst/>
              <a:defRPr/>
            </a:pPr>
            <a:r>
              <a:rPr kumimoji="0" lang="en-US" sz="2800" b="0" i="0" u="none" strike="noStrike" kern="1200" cap="none" spc="0" normalizeH="0" baseline="0" noProof="0" dirty="0">
                <a:ln>
                  <a:noFill/>
                </a:ln>
                <a:solidFill>
                  <a:srgbClr val="FFFFFF"/>
                </a:solidFill>
                <a:effectLst/>
                <a:uLnTx/>
                <a:uFillTx/>
                <a:latin typeface="Calibri" panose="020F0502020204030204"/>
                <a:ea typeface="+mn-ea"/>
                <a:cs typeface="+mn-cs"/>
              </a:rPr>
              <a:t>25%</a:t>
            </a:r>
          </a:p>
        </p:txBody>
      </p:sp>
      <p:sp>
        <p:nvSpPr>
          <p:cNvPr id="10" name="Arrow: Down 9">
            <a:extLst>
              <a:ext uri="{FF2B5EF4-FFF2-40B4-BE49-F238E27FC236}">
                <a16:creationId xmlns:a16="http://schemas.microsoft.com/office/drawing/2014/main" id="{E2E91F9F-342F-C6C5-CADE-C85477BAA615}"/>
              </a:ext>
            </a:extLst>
          </p:cNvPr>
          <p:cNvSpPr/>
          <p:nvPr/>
        </p:nvSpPr>
        <p:spPr>
          <a:xfrm>
            <a:off x="7103800" y="984528"/>
            <a:ext cx="1475894" cy="1233770"/>
          </a:xfrm>
          <a:prstGeom prst="down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11" name="TextBox 10">
            <a:extLst>
              <a:ext uri="{FF2B5EF4-FFF2-40B4-BE49-F238E27FC236}">
                <a16:creationId xmlns:a16="http://schemas.microsoft.com/office/drawing/2014/main" id="{47BDD810-3900-B11D-A8B5-763D18D16716}"/>
              </a:ext>
            </a:extLst>
          </p:cNvPr>
          <p:cNvSpPr txBox="1"/>
          <p:nvPr/>
        </p:nvSpPr>
        <p:spPr>
          <a:xfrm>
            <a:off x="7153932" y="1244855"/>
            <a:ext cx="1375630" cy="523220"/>
          </a:xfrm>
          <a:prstGeom prst="rect">
            <a:avLst/>
          </a:prstGeom>
          <a:noFill/>
          <a:ln w="28575">
            <a:noFill/>
          </a:ln>
        </p:spPr>
        <p:txBody>
          <a:bodyPr wrap="square" rtlCol="0" anchor="ctr">
            <a:spAutoFit/>
          </a:bodyPr>
          <a:lstStyle/>
          <a:p>
            <a:pPr marL="0" marR="0" lvl="0" indent="0" algn="ctr" defTabSz="914400" rtl="0" eaLnBrk="1" fontAlgn="auto" latinLnBrk="0" hangingPunct="1">
              <a:lnSpc>
                <a:spcPct val="100000"/>
              </a:lnSpc>
              <a:spcBef>
                <a:spcPts val="0"/>
              </a:spcBef>
              <a:spcAft>
                <a:spcPts val="0"/>
              </a:spcAft>
              <a:buClr>
                <a:srgbClr val="DC4438"/>
              </a:buClr>
              <a:buSzTx/>
              <a:buFontTx/>
              <a:buNone/>
              <a:tabLst/>
              <a:defRPr/>
            </a:pPr>
            <a:r>
              <a:rPr kumimoji="0" lang="en-US" sz="2800" b="0" i="0" u="none" strike="noStrike" kern="1200" cap="none" spc="0" normalizeH="0" baseline="0" noProof="0" dirty="0">
                <a:ln>
                  <a:noFill/>
                </a:ln>
                <a:solidFill>
                  <a:srgbClr val="FFFFFF"/>
                </a:solidFill>
                <a:effectLst/>
                <a:uLnTx/>
                <a:uFillTx/>
                <a:latin typeface="Calibri" panose="020F0502020204030204"/>
                <a:ea typeface="+mn-ea"/>
                <a:cs typeface="+mn-cs"/>
              </a:rPr>
              <a:t>75%</a:t>
            </a:r>
          </a:p>
        </p:txBody>
      </p:sp>
      <p:sp>
        <p:nvSpPr>
          <p:cNvPr id="12" name="TextBox 11">
            <a:extLst>
              <a:ext uri="{FF2B5EF4-FFF2-40B4-BE49-F238E27FC236}">
                <a16:creationId xmlns:a16="http://schemas.microsoft.com/office/drawing/2014/main" id="{65D6519C-B31F-605A-39CC-2122A20557F6}"/>
              </a:ext>
            </a:extLst>
          </p:cNvPr>
          <p:cNvSpPr txBox="1"/>
          <p:nvPr/>
        </p:nvSpPr>
        <p:spPr>
          <a:xfrm>
            <a:off x="6736130" y="2478625"/>
            <a:ext cx="2211233" cy="461665"/>
          </a:xfrm>
          <a:prstGeom prst="rect">
            <a:avLst/>
          </a:prstGeom>
          <a:noFill/>
          <a:ln w="28575">
            <a:solidFill>
              <a:schemeClr val="tx1"/>
            </a:solidFill>
          </a:ln>
        </p:spPr>
        <p:txBody>
          <a:bodyPr wrap="square" rtlCol="0" anchor="ctr">
            <a:spAutoFit/>
          </a:bodyPr>
          <a:lstStyle/>
          <a:p>
            <a:pPr marL="0" marR="0" lvl="0" indent="0" algn="ctr" defTabSz="914400" rtl="0" eaLnBrk="1" fontAlgn="auto" latinLnBrk="0" hangingPunct="1">
              <a:lnSpc>
                <a:spcPct val="100000"/>
              </a:lnSpc>
              <a:spcBef>
                <a:spcPts val="0"/>
              </a:spcBef>
              <a:spcAft>
                <a:spcPts val="0"/>
              </a:spcAft>
              <a:buClr>
                <a:srgbClr val="DC4438"/>
              </a:buClr>
              <a:buSzTx/>
              <a:buFontTx/>
              <a:buNone/>
              <a:tabLst/>
              <a:defRPr/>
            </a:pPr>
            <a:r>
              <a:rPr kumimoji="0" lang="en-US" sz="2400" b="0" i="0" u="none" strike="noStrike" kern="1200" cap="none" spc="0" normalizeH="0" baseline="0" noProof="0" dirty="0">
                <a:ln>
                  <a:noFill/>
                </a:ln>
                <a:solidFill>
                  <a:srgbClr val="000000"/>
                </a:solidFill>
                <a:effectLst/>
                <a:uLnTx/>
                <a:uFillTx/>
                <a:latin typeface="Calibri" panose="020F0502020204030204"/>
                <a:ea typeface="+mn-ea"/>
                <a:cs typeface="+mn-cs"/>
              </a:rPr>
              <a:t>Funds to keep</a:t>
            </a:r>
          </a:p>
        </p:txBody>
      </p:sp>
      <p:sp>
        <p:nvSpPr>
          <p:cNvPr id="13" name="TextBox 12">
            <a:extLst>
              <a:ext uri="{FF2B5EF4-FFF2-40B4-BE49-F238E27FC236}">
                <a16:creationId xmlns:a16="http://schemas.microsoft.com/office/drawing/2014/main" id="{CF0F533C-E0D0-CD21-5B01-AD01AEB33BA9}"/>
              </a:ext>
            </a:extLst>
          </p:cNvPr>
          <p:cNvSpPr txBox="1"/>
          <p:nvPr/>
        </p:nvSpPr>
        <p:spPr>
          <a:xfrm>
            <a:off x="3244638" y="2478625"/>
            <a:ext cx="2211233" cy="461665"/>
          </a:xfrm>
          <a:prstGeom prst="rect">
            <a:avLst/>
          </a:prstGeom>
          <a:noFill/>
          <a:ln w="28575">
            <a:solidFill>
              <a:schemeClr val="tx1"/>
            </a:solidFill>
          </a:ln>
        </p:spPr>
        <p:txBody>
          <a:bodyPr wrap="square" rtlCol="0" anchor="ctr">
            <a:spAutoFit/>
          </a:bodyPr>
          <a:lstStyle/>
          <a:p>
            <a:pPr marL="0" marR="0" lvl="0" indent="0" algn="ctr" defTabSz="914400" rtl="0" eaLnBrk="1" fontAlgn="auto" latinLnBrk="0" hangingPunct="1">
              <a:lnSpc>
                <a:spcPct val="100000"/>
              </a:lnSpc>
              <a:spcBef>
                <a:spcPts val="0"/>
              </a:spcBef>
              <a:spcAft>
                <a:spcPts val="0"/>
              </a:spcAft>
              <a:buClr>
                <a:srgbClr val="DC4438"/>
              </a:buClr>
              <a:buSzTx/>
              <a:buFontTx/>
              <a:buNone/>
              <a:tabLst/>
              <a:defRPr/>
            </a:pPr>
            <a:r>
              <a:rPr kumimoji="0" lang="en-US" sz="2400" b="0" i="0" u="none" strike="noStrike" kern="1200" cap="none" spc="0" normalizeH="0" baseline="0" noProof="0" dirty="0">
                <a:ln>
                  <a:noFill/>
                </a:ln>
                <a:solidFill>
                  <a:srgbClr val="000000"/>
                </a:solidFill>
                <a:effectLst/>
                <a:uLnTx/>
                <a:uFillTx/>
                <a:latin typeface="Calibri" panose="020F0502020204030204"/>
                <a:ea typeface="+mn-ea"/>
                <a:cs typeface="+mn-cs"/>
              </a:rPr>
              <a:t>Funds to donate</a:t>
            </a:r>
          </a:p>
        </p:txBody>
      </p:sp>
      <p:sp>
        <p:nvSpPr>
          <p:cNvPr id="14" name="TextBox 13">
            <a:extLst>
              <a:ext uri="{FF2B5EF4-FFF2-40B4-BE49-F238E27FC236}">
                <a16:creationId xmlns:a16="http://schemas.microsoft.com/office/drawing/2014/main" id="{7EE87942-BD30-B6F2-D1F0-D83F92E2B4D0}"/>
              </a:ext>
            </a:extLst>
          </p:cNvPr>
          <p:cNvSpPr txBox="1"/>
          <p:nvPr/>
        </p:nvSpPr>
        <p:spPr>
          <a:xfrm>
            <a:off x="6403888" y="4685837"/>
            <a:ext cx="5181599" cy="1569660"/>
          </a:xfrm>
          <a:prstGeom prst="rect">
            <a:avLst/>
          </a:prstGeom>
          <a:noFill/>
          <a:ln w="28575">
            <a:solidFill>
              <a:schemeClr val="tx1"/>
            </a:solidFill>
          </a:ln>
        </p:spPr>
        <p:txBody>
          <a:bodyPr wrap="square" rtlCol="0" anchor="ctr">
            <a:spAutoFit/>
          </a:bodyPr>
          <a:lstStyle/>
          <a:p>
            <a:pPr marL="0" marR="0" lvl="0" indent="0" algn="ctr" defTabSz="914400" rtl="0" eaLnBrk="1" fontAlgn="auto" latinLnBrk="0" hangingPunct="1">
              <a:lnSpc>
                <a:spcPct val="100000"/>
              </a:lnSpc>
              <a:spcBef>
                <a:spcPts val="0"/>
              </a:spcBef>
              <a:spcAft>
                <a:spcPts val="0"/>
              </a:spcAft>
              <a:buClr>
                <a:srgbClr val="DC4438"/>
              </a:buClr>
              <a:buSzTx/>
              <a:buFontTx/>
              <a:buNone/>
              <a:tabLst/>
              <a:defRPr/>
            </a:pPr>
            <a:r>
              <a:rPr kumimoji="0" lang="en-US" sz="2400" b="0" i="0" u="none" strike="noStrike" kern="1200" cap="none" spc="0" normalizeH="0" baseline="0" noProof="0" dirty="0">
                <a:ln>
                  <a:noFill/>
                </a:ln>
                <a:solidFill>
                  <a:srgbClr val="000000"/>
                </a:solidFill>
                <a:effectLst/>
                <a:uLnTx/>
                <a:uFillTx/>
                <a:latin typeface="Calibri" panose="020F0502020204030204"/>
                <a:ea typeface="+mn-ea"/>
                <a:cs typeface="+mn-cs"/>
              </a:rPr>
              <a:t>Can be spent on member-only benefits</a:t>
            </a:r>
          </a:p>
          <a:p>
            <a:pPr marL="0" marR="0" lvl="0" indent="0" algn="ctr" defTabSz="914400" rtl="0" eaLnBrk="1" fontAlgn="auto" latinLnBrk="0" hangingPunct="1">
              <a:lnSpc>
                <a:spcPct val="100000"/>
              </a:lnSpc>
              <a:spcBef>
                <a:spcPts val="0"/>
              </a:spcBef>
              <a:spcAft>
                <a:spcPts val="0"/>
              </a:spcAft>
              <a:buClr>
                <a:srgbClr val="DC4438"/>
              </a:buClr>
              <a:buSzTx/>
              <a:buFontTx/>
              <a:buNone/>
              <a:tabLst/>
              <a:defRPr/>
            </a:pPr>
            <a:r>
              <a:rPr kumimoji="0" lang="en-US" sz="2400" b="0" i="0" u="none" strike="noStrike" kern="1200" cap="none" spc="0" normalizeH="0" baseline="0" noProof="0" dirty="0">
                <a:ln>
                  <a:noFill/>
                </a:ln>
                <a:solidFill>
                  <a:srgbClr val="000000"/>
                </a:solidFill>
                <a:effectLst/>
                <a:uLnTx/>
                <a:uFillTx/>
                <a:latin typeface="Calibri" panose="020F0502020204030204"/>
                <a:ea typeface="+mn-ea"/>
                <a:cs typeface="+mn-cs"/>
              </a:rPr>
              <a:t>(i.e., dinners, events, operations, etc.)</a:t>
            </a:r>
          </a:p>
          <a:p>
            <a:pPr marL="0" marR="0" lvl="0" indent="0" algn="ctr" defTabSz="914400" rtl="0" eaLnBrk="1" fontAlgn="auto" latinLnBrk="0" hangingPunct="1">
              <a:lnSpc>
                <a:spcPct val="100000"/>
              </a:lnSpc>
              <a:spcBef>
                <a:spcPts val="0"/>
              </a:spcBef>
              <a:spcAft>
                <a:spcPts val="0"/>
              </a:spcAft>
              <a:buClr>
                <a:srgbClr val="DC4438"/>
              </a:buClr>
              <a:buSzTx/>
              <a:buFontTx/>
              <a:buNone/>
              <a:tabLst/>
              <a:defRPr/>
            </a:pPr>
            <a:endParaRPr kumimoji="0" lang="en-US" sz="2400" b="0" i="0" u="none" strike="noStrike" kern="1200" cap="none" spc="0" normalizeH="0" baseline="0" noProof="0" dirty="0">
              <a:ln>
                <a:noFill/>
              </a:ln>
              <a:solidFill>
                <a:srgbClr val="000000"/>
              </a:solidFill>
              <a:effectLst/>
              <a:uLnTx/>
              <a:uFillTx/>
              <a:latin typeface="Calibri" panose="020F0502020204030204"/>
              <a:ea typeface="+mn-ea"/>
              <a:cs typeface="+mn-cs"/>
            </a:endParaRPr>
          </a:p>
          <a:p>
            <a:pPr marL="0" marR="0" lvl="0" indent="0" algn="ctr" defTabSz="914400" rtl="0" eaLnBrk="1" fontAlgn="auto" latinLnBrk="0" hangingPunct="1">
              <a:lnSpc>
                <a:spcPct val="100000"/>
              </a:lnSpc>
              <a:spcBef>
                <a:spcPts val="0"/>
              </a:spcBef>
              <a:spcAft>
                <a:spcPts val="0"/>
              </a:spcAft>
              <a:buClr>
                <a:srgbClr val="DC4438"/>
              </a:buClr>
              <a:buSzTx/>
              <a:buFontTx/>
              <a:buNone/>
              <a:tabLst/>
              <a:defRPr/>
            </a:pPr>
            <a:r>
              <a:rPr kumimoji="0" lang="en-US" sz="2400" b="1" i="0" u="none" strike="noStrike" kern="1200" cap="none" spc="0" normalizeH="0" baseline="0" noProof="0" dirty="0">
                <a:ln>
                  <a:noFill/>
                </a:ln>
                <a:solidFill>
                  <a:srgbClr val="FF0000"/>
                </a:solidFill>
                <a:effectLst/>
                <a:uLnTx/>
                <a:uFillTx/>
                <a:latin typeface="Calibri" panose="020F0502020204030204"/>
                <a:ea typeface="+mn-ea"/>
                <a:cs typeface="+mn-cs"/>
              </a:rPr>
              <a:t>Can be limited to members</a:t>
            </a:r>
          </a:p>
        </p:txBody>
      </p:sp>
      <p:sp>
        <p:nvSpPr>
          <p:cNvPr id="15" name="Arrow: Down 14">
            <a:extLst>
              <a:ext uri="{FF2B5EF4-FFF2-40B4-BE49-F238E27FC236}">
                <a16:creationId xmlns:a16="http://schemas.microsoft.com/office/drawing/2014/main" id="{1166139D-EE8D-8335-0144-6147DF3C18AF}"/>
              </a:ext>
            </a:extLst>
          </p:cNvPr>
          <p:cNvSpPr/>
          <p:nvPr/>
        </p:nvSpPr>
        <p:spPr>
          <a:xfrm rot="1757674">
            <a:off x="2874359" y="3224459"/>
            <a:ext cx="1475894" cy="1233771"/>
          </a:xfrm>
          <a:prstGeom prst="down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16" name="Arrow: Down 15">
            <a:extLst>
              <a:ext uri="{FF2B5EF4-FFF2-40B4-BE49-F238E27FC236}">
                <a16:creationId xmlns:a16="http://schemas.microsoft.com/office/drawing/2014/main" id="{9F5F6DED-9A9A-77C1-11AC-9A0947D67518}"/>
              </a:ext>
            </a:extLst>
          </p:cNvPr>
          <p:cNvSpPr/>
          <p:nvPr/>
        </p:nvSpPr>
        <p:spPr>
          <a:xfrm rot="19832325">
            <a:off x="7791615" y="3223468"/>
            <a:ext cx="1475894" cy="1233771"/>
          </a:xfrm>
          <a:prstGeom prst="down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88170070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D4AAB0-F073-1229-C0CB-C395953626E8}"/>
              </a:ext>
            </a:extLst>
          </p:cNvPr>
          <p:cNvSpPr>
            <a:spLocks noGrp="1"/>
          </p:cNvSpPr>
          <p:nvPr>
            <p:ph type="title"/>
          </p:nvPr>
        </p:nvSpPr>
        <p:spPr>
          <a:xfrm>
            <a:off x="838200" y="21103"/>
            <a:ext cx="10515600" cy="1325563"/>
          </a:xfrm>
        </p:spPr>
        <p:txBody>
          <a:bodyPr/>
          <a:lstStyle/>
          <a:p>
            <a:pPr algn="ctr"/>
            <a:r>
              <a:rPr lang="en-US" dirty="0"/>
              <a:t>FIELD AGENT CONTRACTS</a:t>
            </a:r>
          </a:p>
        </p:txBody>
      </p:sp>
      <p:sp>
        <p:nvSpPr>
          <p:cNvPr id="3" name="Content Placeholder 2">
            <a:extLst>
              <a:ext uri="{FF2B5EF4-FFF2-40B4-BE49-F238E27FC236}">
                <a16:creationId xmlns:a16="http://schemas.microsoft.com/office/drawing/2014/main" id="{0986EEA4-8ADB-D0C2-CF07-67F2CF9C87FF}"/>
              </a:ext>
            </a:extLst>
          </p:cNvPr>
          <p:cNvSpPr>
            <a:spLocks noGrp="1"/>
          </p:cNvSpPr>
          <p:nvPr>
            <p:ph idx="1"/>
          </p:nvPr>
        </p:nvSpPr>
        <p:spPr>
          <a:xfrm>
            <a:off x="838200" y="1273369"/>
            <a:ext cx="10515600" cy="4351338"/>
          </a:xfrm>
        </p:spPr>
        <p:txBody>
          <a:bodyPr>
            <a:noAutofit/>
          </a:bodyPr>
          <a:lstStyle/>
          <a:p>
            <a:r>
              <a:rPr lang="en-US" sz="2000" b="1" i="1" dirty="0">
                <a:solidFill>
                  <a:srgbClr val="FF0000"/>
                </a:solidFill>
              </a:rPr>
              <a:t>EXAMPLE BEING HANDED OUT</a:t>
            </a:r>
          </a:p>
          <a:p>
            <a:r>
              <a:rPr lang="en-US" sz="2000" dirty="0"/>
              <a:t>VALID 1 JAN THROUGH 31 DEC</a:t>
            </a:r>
          </a:p>
          <a:p>
            <a:r>
              <a:rPr lang="en-US" sz="2000" dirty="0"/>
              <a:t>APPROVAL PROCESS/TIMELINE</a:t>
            </a:r>
          </a:p>
          <a:p>
            <a:pPr lvl="1">
              <a:buFont typeface="Wingdings" panose="05000000000000000000" pitchFamily="2" charset="2"/>
              <a:buChar char="Ø"/>
            </a:pPr>
            <a:r>
              <a:rPr lang="en-US" sz="2000" dirty="0"/>
              <a:t>CONTRACT REQUESTS – STARTING 14 Oct </a:t>
            </a:r>
            <a:r>
              <a:rPr lang="en-US" sz="2000" b="1" dirty="0"/>
              <a:t>(prefer E-mail) </a:t>
            </a:r>
            <a:r>
              <a:rPr lang="en-US" sz="2000" dirty="0"/>
              <a:t>will take fax, or phone call  </a:t>
            </a:r>
          </a:p>
          <a:p>
            <a:pPr lvl="2">
              <a:buFont typeface="Wingdings" panose="05000000000000000000" pitchFamily="2" charset="2"/>
              <a:buChar char="v"/>
            </a:pPr>
            <a:r>
              <a:rPr lang="en-US" dirty="0"/>
              <a:t>VFWOC TURNAROUND </a:t>
            </a:r>
            <a:r>
              <a:rPr lang="en-US" b="1" i="1" dirty="0"/>
              <a:t>NLT 1-2 DAYS</a:t>
            </a:r>
          </a:p>
          <a:p>
            <a:pPr lvl="1">
              <a:buFont typeface="Wingdings" panose="05000000000000000000" pitchFamily="2" charset="2"/>
              <a:buChar char="Ø"/>
            </a:pPr>
            <a:r>
              <a:rPr lang="en-US" sz="2000" dirty="0"/>
              <a:t>WHAT YOU NEED TO DO AFTER RECEIPT OF CONTRACT (PREFER 3-5 DAY TURNAROUND)</a:t>
            </a:r>
          </a:p>
          <a:p>
            <a:pPr lvl="2">
              <a:buFont typeface="Wingdings" panose="05000000000000000000" pitchFamily="2" charset="2"/>
              <a:buChar char="v"/>
            </a:pPr>
            <a:r>
              <a:rPr lang="en-US" dirty="0"/>
              <a:t>PRINT CONTRACT – ALL (7) PAGES</a:t>
            </a:r>
          </a:p>
          <a:p>
            <a:pPr lvl="2">
              <a:buFont typeface="Wingdings" panose="05000000000000000000" pitchFamily="2" charset="2"/>
              <a:buChar char="v"/>
            </a:pPr>
            <a:r>
              <a:rPr lang="en-US" dirty="0"/>
              <a:t>SIGN (PRINT NAME AND TITLE BELOW SIGNATURE), AND DATE ON LAST PAGE  </a:t>
            </a:r>
          </a:p>
          <a:p>
            <a:pPr lvl="2">
              <a:buFont typeface="Wingdings" panose="05000000000000000000" pitchFamily="2" charset="2"/>
              <a:buChar char="v"/>
            </a:pPr>
            <a:r>
              <a:rPr lang="en-US" dirty="0"/>
              <a:t>RETURN ALL (7) SEVEN PAGES TO VFWOC, VIA FAX, MAIL, OR E-MAIL WITH SCANNED ATTACHMENT</a:t>
            </a:r>
          </a:p>
          <a:p>
            <a:pPr marL="457200" lvl="1" indent="0">
              <a:buNone/>
            </a:pPr>
            <a:r>
              <a:rPr lang="en-US" sz="2000" b="1" dirty="0">
                <a:solidFill>
                  <a:srgbClr val="C00000"/>
                </a:solidFill>
              </a:rPr>
              <a:t>                           </a:t>
            </a:r>
          </a:p>
          <a:p>
            <a:pPr marL="457200" lvl="1" indent="0" algn="ctr">
              <a:buNone/>
            </a:pPr>
            <a:r>
              <a:rPr lang="en-US" b="1" dirty="0">
                <a:solidFill>
                  <a:srgbClr val="C00000"/>
                </a:solidFill>
              </a:rPr>
              <a:t>“DROP DEAD” : 15 NOV FOR FIELD AGENTS RETURNING SIGNED CONTRACTS</a:t>
            </a:r>
          </a:p>
        </p:txBody>
      </p:sp>
    </p:spTree>
    <p:extLst>
      <p:ext uri="{BB962C8B-B14F-4D97-AF65-F5344CB8AC3E}">
        <p14:creationId xmlns:p14="http://schemas.microsoft.com/office/powerpoint/2010/main" val="58279373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380C443-0465-C9B5-0BA6-424F04E70AE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93F7C41-44E2-F1EC-9F6A-9729EDDF1879}"/>
              </a:ext>
            </a:extLst>
          </p:cNvPr>
          <p:cNvSpPr>
            <a:spLocks noGrp="1"/>
          </p:cNvSpPr>
          <p:nvPr>
            <p:ph type="title"/>
          </p:nvPr>
        </p:nvSpPr>
        <p:spPr>
          <a:xfrm>
            <a:off x="838200" y="21103"/>
            <a:ext cx="10515600" cy="1325563"/>
          </a:xfrm>
        </p:spPr>
        <p:txBody>
          <a:bodyPr/>
          <a:lstStyle/>
          <a:p>
            <a:pPr algn="ctr"/>
            <a:r>
              <a:rPr lang="en-US" dirty="0"/>
              <a:t>ELECTION OF 4</a:t>
            </a:r>
            <a:r>
              <a:rPr lang="en-US" baseline="30000" dirty="0"/>
              <a:t>TH</a:t>
            </a:r>
            <a:r>
              <a:rPr lang="en-US" dirty="0"/>
              <a:t> YEAR BOARD DIRECTOR</a:t>
            </a:r>
          </a:p>
        </p:txBody>
      </p:sp>
      <p:sp>
        <p:nvSpPr>
          <p:cNvPr id="3" name="Content Placeholder 2">
            <a:extLst>
              <a:ext uri="{FF2B5EF4-FFF2-40B4-BE49-F238E27FC236}">
                <a16:creationId xmlns:a16="http://schemas.microsoft.com/office/drawing/2014/main" id="{25C0D17C-90E9-12DB-0ABD-0ACCDB1FAA0F}"/>
              </a:ext>
            </a:extLst>
          </p:cNvPr>
          <p:cNvSpPr>
            <a:spLocks noGrp="1"/>
          </p:cNvSpPr>
          <p:nvPr>
            <p:ph idx="1"/>
          </p:nvPr>
        </p:nvSpPr>
        <p:spPr>
          <a:xfrm>
            <a:off x="838200" y="947445"/>
            <a:ext cx="10515600" cy="4351338"/>
          </a:xfrm>
        </p:spPr>
        <p:txBody>
          <a:bodyPr>
            <a:noAutofit/>
          </a:bodyPr>
          <a:lstStyle/>
          <a:p>
            <a:pPr marL="0" indent="0">
              <a:buNone/>
            </a:pPr>
            <a:endParaRPr lang="en-US" sz="2000" b="1" i="1" dirty="0">
              <a:solidFill>
                <a:srgbClr val="FF0000"/>
              </a:solidFill>
            </a:endParaRPr>
          </a:p>
          <a:p>
            <a:r>
              <a:rPr lang="en-US" sz="2000" b="1" dirty="0"/>
              <a:t>NLT</a:t>
            </a:r>
            <a:r>
              <a:rPr lang="en-US" sz="2000" dirty="0"/>
              <a:t> 15 NOV:  SUBMIT BIOGRAPHIES OF CANDIDATES TO VFWOC (E-MAIL:  </a:t>
            </a:r>
            <a:r>
              <a:rPr lang="en-US" sz="2000" dirty="0">
                <a:hlinkClick r:id="rId3"/>
              </a:rPr>
              <a:t>VFWOC@VFWOC.ORG</a:t>
            </a:r>
            <a:r>
              <a:rPr lang="en-US" sz="2000" dirty="0"/>
              <a:t> (put in subject line </a:t>
            </a:r>
            <a:r>
              <a:rPr lang="en-US" sz="2000" b="1" dirty="0"/>
              <a:t>DIRECTOR NOMINATION</a:t>
            </a:r>
            <a:r>
              <a:rPr lang="en-US" sz="2000" dirty="0"/>
              <a:t>), OR FAX:  614-222-1602</a:t>
            </a:r>
          </a:p>
          <a:p>
            <a:endParaRPr lang="en-US" sz="2000" dirty="0"/>
          </a:p>
          <a:p>
            <a:r>
              <a:rPr lang="en-US" sz="2000" dirty="0"/>
              <a:t>VFWOC WILL COMPILE ALL CANDIDATE(S) AND MAIL A BALLOT TO CONTRACTED FIELD AGENTS </a:t>
            </a:r>
            <a:r>
              <a:rPr lang="en-US" sz="2000" b="1" dirty="0"/>
              <a:t>NLT</a:t>
            </a:r>
            <a:r>
              <a:rPr lang="en-US" sz="2000" dirty="0"/>
              <a:t> 1 DEC 2024</a:t>
            </a:r>
          </a:p>
          <a:p>
            <a:endParaRPr lang="en-US" sz="2000" dirty="0"/>
          </a:p>
          <a:p>
            <a:r>
              <a:rPr lang="en-US" sz="2000" dirty="0"/>
              <a:t>AGENTS WILL VOTE FOR (1) ONE CANDIDATE AND RETURN THE BALLOT TO VFWOC HQ (E-MAIL, FAX, OR REGULAR MAIL).  IT MUST BE POST MARKED </a:t>
            </a:r>
            <a:r>
              <a:rPr lang="en-US" sz="2000" b="1" dirty="0"/>
              <a:t>NLT</a:t>
            </a:r>
            <a:r>
              <a:rPr lang="en-US" sz="2000" dirty="0"/>
              <a:t> 30 DEC 2024</a:t>
            </a:r>
          </a:p>
          <a:p>
            <a:endParaRPr lang="en-US" sz="2000" b="1" dirty="0">
              <a:solidFill>
                <a:srgbClr val="C00000"/>
              </a:solidFill>
            </a:endParaRPr>
          </a:p>
          <a:p>
            <a:r>
              <a:rPr lang="en-US" b="1" dirty="0"/>
              <a:t>The winner will be announced at the VFW Mid-winter Conference 9-12 Jan 2025</a:t>
            </a:r>
          </a:p>
          <a:p>
            <a:pPr marL="0" indent="0">
              <a:buNone/>
            </a:pPr>
            <a:endParaRPr lang="en-US" b="1" dirty="0">
              <a:solidFill>
                <a:srgbClr val="FF0000"/>
              </a:solidFill>
            </a:endParaRPr>
          </a:p>
          <a:p>
            <a:pPr marL="0" indent="0">
              <a:buNone/>
            </a:pPr>
            <a:r>
              <a:rPr lang="en-US" b="1" dirty="0">
                <a:solidFill>
                  <a:srgbClr val="FF0000"/>
                </a:solidFill>
              </a:rPr>
              <a:t>No Later Than (NLT)</a:t>
            </a:r>
          </a:p>
        </p:txBody>
      </p:sp>
    </p:spTree>
    <p:extLst>
      <p:ext uri="{BB962C8B-B14F-4D97-AF65-F5344CB8AC3E}">
        <p14:creationId xmlns:p14="http://schemas.microsoft.com/office/powerpoint/2010/main" val="692607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33C472-8E67-C931-8AE0-9EDD4E8923EA}"/>
              </a:ext>
            </a:extLst>
          </p:cNvPr>
          <p:cNvSpPr>
            <a:spLocks noGrp="1"/>
          </p:cNvSpPr>
          <p:nvPr>
            <p:ph type="title"/>
          </p:nvPr>
        </p:nvSpPr>
        <p:spPr/>
        <p:txBody>
          <a:bodyPr/>
          <a:lstStyle/>
          <a:p>
            <a:r>
              <a:rPr lang="en-US" dirty="0"/>
              <a:t>NEW FIELD AGENT CONTRACT POLICY</a:t>
            </a:r>
          </a:p>
        </p:txBody>
      </p:sp>
      <p:pic>
        <p:nvPicPr>
          <p:cNvPr id="5" name="Content Placeholder 4">
            <a:extLst>
              <a:ext uri="{FF2B5EF4-FFF2-40B4-BE49-F238E27FC236}">
                <a16:creationId xmlns:a16="http://schemas.microsoft.com/office/drawing/2014/main" id="{AE425D73-8AE9-F7F0-58E4-41B2D111042D}"/>
              </a:ext>
            </a:extLst>
          </p:cNvPr>
          <p:cNvPicPr>
            <a:picLocks noGrp="1" noChangeAspect="1"/>
          </p:cNvPicPr>
          <p:nvPr>
            <p:ph idx="1"/>
          </p:nvPr>
        </p:nvPicPr>
        <p:blipFill>
          <a:blip r:embed="rId2"/>
          <a:stretch>
            <a:fillRect/>
          </a:stretch>
        </p:blipFill>
        <p:spPr>
          <a:xfrm>
            <a:off x="1812098" y="1771650"/>
            <a:ext cx="8388378" cy="4573019"/>
          </a:xfrm>
        </p:spPr>
      </p:pic>
    </p:spTree>
    <p:extLst>
      <p:ext uri="{BB962C8B-B14F-4D97-AF65-F5344CB8AC3E}">
        <p14:creationId xmlns:p14="http://schemas.microsoft.com/office/powerpoint/2010/main" val="336724816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469A6D-65B1-CC26-AF49-6A2990F9D319}"/>
              </a:ext>
            </a:extLst>
          </p:cNvPr>
          <p:cNvSpPr>
            <a:spLocks noGrp="1"/>
          </p:cNvSpPr>
          <p:nvPr>
            <p:ph type="title"/>
          </p:nvPr>
        </p:nvSpPr>
        <p:spPr/>
        <p:txBody>
          <a:bodyPr/>
          <a:lstStyle/>
          <a:p>
            <a:pPr algn="ctr"/>
            <a:r>
              <a:rPr lang="en-US" dirty="0"/>
              <a:t>VFWOC WEBSITE</a:t>
            </a:r>
            <a:br>
              <a:rPr lang="en-US" dirty="0"/>
            </a:br>
            <a:r>
              <a:rPr lang="en-US" sz="3200" b="1" dirty="0"/>
              <a:t>WWW.VFWOHIOCHARITIES.COM</a:t>
            </a:r>
          </a:p>
        </p:txBody>
      </p:sp>
      <p:sp>
        <p:nvSpPr>
          <p:cNvPr id="3" name="Content Placeholder 2">
            <a:extLst>
              <a:ext uri="{FF2B5EF4-FFF2-40B4-BE49-F238E27FC236}">
                <a16:creationId xmlns:a16="http://schemas.microsoft.com/office/drawing/2014/main" id="{140F9F81-635E-AFEF-5EAD-D652D98C4BD9}"/>
              </a:ext>
            </a:extLst>
          </p:cNvPr>
          <p:cNvSpPr>
            <a:spLocks noGrp="1"/>
          </p:cNvSpPr>
          <p:nvPr>
            <p:ph idx="1"/>
          </p:nvPr>
        </p:nvSpPr>
        <p:spPr/>
        <p:txBody>
          <a:bodyPr>
            <a:normAutofit/>
          </a:bodyPr>
          <a:lstStyle/>
          <a:p>
            <a:pPr marL="0" indent="0" algn="ctr">
              <a:buNone/>
            </a:pPr>
            <a:endParaRPr lang="en-US" sz="4800" b="1" dirty="0">
              <a:solidFill>
                <a:srgbClr val="FF0000"/>
              </a:solidFill>
            </a:endParaRPr>
          </a:p>
          <a:p>
            <a:pPr marL="0" indent="0" algn="ctr">
              <a:buNone/>
            </a:pPr>
            <a:endParaRPr lang="en-US" sz="4800" b="1" dirty="0">
              <a:solidFill>
                <a:srgbClr val="FF0000"/>
              </a:solidFill>
            </a:endParaRPr>
          </a:p>
          <a:p>
            <a:pPr marL="0" indent="0" algn="ctr">
              <a:buNone/>
            </a:pPr>
            <a:r>
              <a:rPr lang="en-US" sz="4800" b="1" dirty="0">
                <a:solidFill>
                  <a:srgbClr val="FF0000"/>
                </a:solidFill>
              </a:rPr>
              <a:t>GOING LIVE</a:t>
            </a:r>
            <a:endParaRPr lang="en-US" sz="4800" b="1" dirty="0">
              <a:solidFill>
                <a:schemeClr val="tx2"/>
              </a:solidFill>
            </a:endParaRPr>
          </a:p>
          <a:p>
            <a:endParaRPr lang="en-US" sz="4800" b="1" dirty="0">
              <a:solidFill>
                <a:schemeClr val="tx2"/>
              </a:solidFill>
            </a:endParaRPr>
          </a:p>
          <a:p>
            <a:pPr marL="457200" lvl="1" indent="0">
              <a:buNone/>
            </a:pPr>
            <a:endParaRPr lang="en-US" sz="4800" dirty="0">
              <a:solidFill>
                <a:schemeClr val="tx2"/>
              </a:solidFill>
            </a:endParaRPr>
          </a:p>
        </p:txBody>
      </p:sp>
    </p:spTree>
    <p:extLst>
      <p:ext uri="{BB962C8B-B14F-4D97-AF65-F5344CB8AC3E}">
        <p14:creationId xmlns:p14="http://schemas.microsoft.com/office/powerpoint/2010/main" val="27603537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74AE3A-7590-3DEA-AC76-4529392EA452}"/>
              </a:ext>
            </a:extLst>
          </p:cNvPr>
          <p:cNvSpPr>
            <a:spLocks noGrp="1"/>
          </p:cNvSpPr>
          <p:nvPr>
            <p:ph type="title"/>
          </p:nvPr>
        </p:nvSpPr>
        <p:spPr>
          <a:xfrm>
            <a:off x="838199" y="1"/>
            <a:ext cx="10768343" cy="1348966"/>
          </a:xfrm>
        </p:spPr>
        <p:txBody>
          <a:bodyPr>
            <a:normAutofit fontScale="90000"/>
          </a:bodyPr>
          <a:lstStyle/>
          <a:p>
            <a:pPr algn="ctr"/>
            <a:br>
              <a:rPr lang="en-US" dirty="0"/>
            </a:br>
            <a:r>
              <a:rPr lang="en-US" b="1" dirty="0">
                <a:solidFill>
                  <a:srgbClr val="FF0000"/>
                </a:solidFill>
              </a:rPr>
              <a:t>THINK BEFORE YOU EXPEND</a:t>
            </a:r>
            <a:br>
              <a:rPr lang="en-US" dirty="0"/>
            </a:br>
            <a:r>
              <a:rPr lang="en-US" dirty="0"/>
              <a:t>BE HONEST AND EXECUTE COMMON SENSE!</a:t>
            </a:r>
          </a:p>
        </p:txBody>
      </p:sp>
      <p:sp>
        <p:nvSpPr>
          <p:cNvPr id="5" name="TextBox 4">
            <a:extLst>
              <a:ext uri="{FF2B5EF4-FFF2-40B4-BE49-F238E27FC236}">
                <a16:creationId xmlns:a16="http://schemas.microsoft.com/office/drawing/2014/main" id="{22302C63-48B0-A67E-B832-9136C8F13EA1}"/>
              </a:ext>
            </a:extLst>
          </p:cNvPr>
          <p:cNvSpPr txBox="1"/>
          <p:nvPr/>
        </p:nvSpPr>
        <p:spPr>
          <a:xfrm>
            <a:off x="838200" y="1749307"/>
            <a:ext cx="10587273" cy="4524315"/>
          </a:xfrm>
          <a:prstGeom prst="rect">
            <a:avLst/>
          </a:prstGeom>
          <a:noFill/>
        </p:spPr>
        <p:txBody>
          <a:bodyPr wrap="square">
            <a:spAutoFit/>
          </a:bodyPr>
          <a:lstStyle/>
          <a:p>
            <a:r>
              <a:rPr lang="en-US" sz="2400" dirty="0"/>
              <a:t>There are countless scenarios, and admittedly some grey areas. So how do you know if an expense is permissible? If you honestly answer two questions you will probably be all right:</a:t>
            </a:r>
          </a:p>
          <a:p>
            <a:endParaRPr lang="en-US" sz="2400" dirty="0"/>
          </a:p>
          <a:p>
            <a:pPr lvl="1"/>
            <a:r>
              <a:rPr lang="en-US" sz="2400" dirty="0"/>
              <a:t>Is the true intent and purpose to help veterans or a charitable subset of the public? </a:t>
            </a:r>
          </a:p>
          <a:p>
            <a:endParaRPr lang="en-US" sz="2400" dirty="0"/>
          </a:p>
          <a:p>
            <a:pPr lvl="1"/>
            <a:r>
              <a:rPr lang="en-US" sz="2400" dirty="0"/>
              <a:t>Will veterans generally, or the relevant subset of the public, have the same eligibility for the benefit, and receive the benefit on the same terms? </a:t>
            </a:r>
          </a:p>
          <a:p>
            <a:pPr lvl="1"/>
            <a:endParaRPr lang="en-US" sz="2400" dirty="0"/>
          </a:p>
          <a:p>
            <a:pPr lvl="1"/>
            <a:r>
              <a:rPr lang="en-US" sz="2400" dirty="0"/>
              <a:t>The money is </a:t>
            </a:r>
            <a:r>
              <a:rPr lang="en-US" sz="2400" u="sng" dirty="0"/>
              <a:t>not</a:t>
            </a:r>
            <a:r>
              <a:rPr lang="en-US" sz="2400" dirty="0"/>
              <a:t> going to the 501(c) 19 Post - </a:t>
            </a:r>
            <a:r>
              <a:rPr lang="en-US" sz="2400" b="1" dirty="0"/>
              <a:t>This is why VFWOC IS </a:t>
            </a:r>
            <a:r>
              <a:rPr lang="en-US" sz="2400" b="1" dirty="0">
                <a:solidFill>
                  <a:srgbClr val="FF0000"/>
                </a:solidFill>
              </a:rPr>
              <a:t>“picky” </a:t>
            </a:r>
            <a:r>
              <a:rPr lang="en-US" sz="2400" b="1" dirty="0"/>
              <a:t>on the “To” Block of a check and the memo section!!</a:t>
            </a:r>
          </a:p>
        </p:txBody>
      </p:sp>
    </p:spTree>
    <p:extLst>
      <p:ext uri="{BB962C8B-B14F-4D97-AF65-F5344CB8AC3E}">
        <p14:creationId xmlns:p14="http://schemas.microsoft.com/office/powerpoint/2010/main" val="8454317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2FB25E-96A9-101B-3D47-69351C793BDD}"/>
              </a:ext>
            </a:extLst>
          </p:cNvPr>
          <p:cNvSpPr>
            <a:spLocks noGrp="1"/>
          </p:cNvSpPr>
          <p:nvPr>
            <p:ph type="title"/>
          </p:nvPr>
        </p:nvSpPr>
        <p:spPr/>
        <p:txBody>
          <a:bodyPr>
            <a:normAutofit/>
          </a:bodyPr>
          <a:lstStyle/>
          <a:p>
            <a:pPr algn="ctr"/>
            <a:r>
              <a:rPr lang="en-US" sz="8800" dirty="0"/>
              <a:t>HOT DATES</a:t>
            </a:r>
          </a:p>
        </p:txBody>
      </p:sp>
      <p:pic>
        <p:nvPicPr>
          <p:cNvPr id="5" name="Content Placeholder 4" descr="A person and person with headsets&#10;&#10;Description automatically generated">
            <a:extLst>
              <a:ext uri="{FF2B5EF4-FFF2-40B4-BE49-F238E27FC236}">
                <a16:creationId xmlns:a16="http://schemas.microsoft.com/office/drawing/2014/main" id="{B20960C6-5855-76D9-2EEA-07DD482C00FF}"/>
              </a:ext>
            </a:extLst>
          </p:cNvPr>
          <p:cNvPicPr>
            <a:picLocks noGrp="1" noChangeAspect="1"/>
          </p:cNvPicPr>
          <p:nvPr>
            <p:ph idx="1"/>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2228144" y="1825625"/>
            <a:ext cx="7735712" cy="4351338"/>
          </a:xfrm>
        </p:spPr>
      </p:pic>
      <p:sp>
        <p:nvSpPr>
          <p:cNvPr id="6" name="TextBox 5">
            <a:extLst>
              <a:ext uri="{FF2B5EF4-FFF2-40B4-BE49-F238E27FC236}">
                <a16:creationId xmlns:a16="http://schemas.microsoft.com/office/drawing/2014/main" id="{F10A97B0-8FAF-636E-8119-47615374B011}"/>
              </a:ext>
            </a:extLst>
          </p:cNvPr>
          <p:cNvSpPr txBox="1"/>
          <p:nvPr/>
        </p:nvSpPr>
        <p:spPr>
          <a:xfrm>
            <a:off x="2228144" y="6176963"/>
            <a:ext cx="7735712" cy="230832"/>
          </a:xfrm>
          <a:prstGeom prst="rect">
            <a:avLst/>
          </a:prstGeom>
          <a:noFill/>
        </p:spPr>
        <p:txBody>
          <a:bodyPr wrap="square" rtlCol="0">
            <a:spAutoFit/>
          </a:bodyPr>
          <a:lstStyle/>
          <a:p>
            <a:r>
              <a:rPr lang="en-US" sz="900">
                <a:hlinkClick r:id="rId3" tooltip="https://acelebchroniclenowi.ams3.digitaloceanspaces.com/2024-05-17/travis-kelce-and-taylor-swift-featured-in-sunday-night-football-promo-41127.html"/>
              </a:rPr>
              <a:t>This Photo</a:t>
            </a:r>
            <a:r>
              <a:rPr lang="en-US" sz="900"/>
              <a:t> by Unknown Author is licensed under </a:t>
            </a:r>
            <a:r>
              <a:rPr lang="en-US" sz="900">
                <a:hlinkClick r:id="rId4" tooltip="https://creativecommons.org/licenses/by/3.0/"/>
              </a:rPr>
              <a:t>CC BY</a:t>
            </a:r>
            <a:endParaRPr lang="en-US" sz="900"/>
          </a:p>
        </p:txBody>
      </p:sp>
    </p:spTree>
    <p:extLst>
      <p:ext uri="{BB962C8B-B14F-4D97-AF65-F5344CB8AC3E}">
        <p14:creationId xmlns:p14="http://schemas.microsoft.com/office/powerpoint/2010/main" val="161558256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96B473-0E68-6CFB-E42C-4F8D9DB2C661}"/>
              </a:ext>
            </a:extLst>
          </p:cNvPr>
          <p:cNvSpPr>
            <a:spLocks noGrp="1"/>
          </p:cNvSpPr>
          <p:nvPr>
            <p:ph type="title"/>
          </p:nvPr>
        </p:nvSpPr>
        <p:spPr/>
        <p:txBody>
          <a:bodyPr>
            <a:normAutofit/>
          </a:bodyPr>
          <a:lstStyle/>
          <a:p>
            <a:pPr algn="ctr"/>
            <a:r>
              <a:rPr lang="en-US" sz="7200" dirty="0"/>
              <a:t>SCENARIOS</a:t>
            </a:r>
          </a:p>
        </p:txBody>
      </p:sp>
      <p:sp>
        <p:nvSpPr>
          <p:cNvPr id="3" name="Content Placeholder 2">
            <a:extLst>
              <a:ext uri="{FF2B5EF4-FFF2-40B4-BE49-F238E27FC236}">
                <a16:creationId xmlns:a16="http://schemas.microsoft.com/office/drawing/2014/main" id="{EAFC32F1-8FC2-CC95-0E3D-E0B92CDC8A29}"/>
              </a:ext>
            </a:extLst>
          </p:cNvPr>
          <p:cNvSpPr>
            <a:spLocks noGrp="1"/>
          </p:cNvSpPr>
          <p:nvPr>
            <p:ph idx="1"/>
          </p:nvPr>
        </p:nvSpPr>
        <p:spPr>
          <a:xfrm>
            <a:off x="838200" y="1577975"/>
            <a:ext cx="10515600" cy="4667250"/>
          </a:xfrm>
        </p:spPr>
        <p:txBody>
          <a:bodyPr>
            <a:normAutofit fontScale="85000" lnSpcReduction="20000"/>
          </a:bodyPr>
          <a:lstStyle/>
          <a:p>
            <a:r>
              <a:rPr lang="en-US" u="sng" dirty="0"/>
              <a:t>CLARIFICATION</a:t>
            </a:r>
            <a:r>
              <a:rPr lang="en-US" dirty="0"/>
              <a:t>:  CAN YOU USE CHARITY DOLLARS TO SUPPORT HONOR GUARDS? FIELD AGENTS </a:t>
            </a:r>
            <a:r>
              <a:rPr lang="en-US" b="1" u="sng" dirty="0">
                <a:solidFill>
                  <a:srgbClr val="C00000"/>
                </a:solidFill>
              </a:rPr>
              <a:t>CANNOT</a:t>
            </a:r>
            <a:r>
              <a:rPr lang="en-US" dirty="0"/>
              <a:t> WRITE CHECKS TO AN “HONOR GUARD ACCOUNT!”  ALL EXPENDITURES </a:t>
            </a:r>
            <a:r>
              <a:rPr lang="en-US" b="1" u="sng" dirty="0">
                <a:solidFill>
                  <a:srgbClr val="C00000"/>
                </a:solidFill>
              </a:rPr>
              <a:t>MUST</a:t>
            </a:r>
            <a:r>
              <a:rPr lang="en-US" dirty="0"/>
              <a:t> COME FROM THE </a:t>
            </a:r>
            <a:r>
              <a:rPr lang="en-US" b="1" u="sng" dirty="0">
                <a:solidFill>
                  <a:srgbClr val="C00000"/>
                </a:solidFill>
              </a:rPr>
              <a:t>“CHARITY ACCOUNT” </a:t>
            </a:r>
            <a:r>
              <a:rPr lang="en-US" dirty="0"/>
              <a:t>TO THE </a:t>
            </a:r>
            <a:r>
              <a:rPr lang="en-US" b="1" u="sng" dirty="0">
                <a:solidFill>
                  <a:srgbClr val="C00000"/>
                </a:solidFill>
              </a:rPr>
              <a:t>INTENDED PROVIDER</a:t>
            </a:r>
            <a:r>
              <a:rPr lang="en-US" dirty="0"/>
              <a:t>, I.E, UNIFORM COMPANY, FLAG COMPANY, ETC.</a:t>
            </a:r>
          </a:p>
          <a:p>
            <a:endParaRPr lang="en-US" dirty="0"/>
          </a:p>
          <a:p>
            <a:r>
              <a:rPr lang="en-US" u="sng" dirty="0"/>
              <a:t>DISCUSSION</a:t>
            </a:r>
            <a:r>
              <a:rPr lang="en-US" dirty="0"/>
              <a:t>:  MY POST IS BUYING FOOD AND PEPARING FREE DINNERS FOR AN ANNUAL HIGH SCHOOL ATHLETIC DINNER.  CAN I REIMBURSE THE POST FROM CHARITY FOR THE FOOD PURCHASE?  </a:t>
            </a:r>
          </a:p>
          <a:p>
            <a:endParaRPr lang="en-US" dirty="0"/>
          </a:p>
          <a:p>
            <a:r>
              <a:rPr lang="en-US" u="sng" dirty="0"/>
              <a:t>DISCUSSION</a:t>
            </a:r>
            <a:r>
              <a:rPr lang="en-US" dirty="0"/>
              <a:t>:  WHAT ABOUT HOSPITALITY ROOMS AT CONVENTIONS, ETC., CAN I USE CHARITY DOLLARS?  WHY OR WHY NOT?</a:t>
            </a:r>
          </a:p>
          <a:p>
            <a:pPr marL="0" indent="0">
              <a:buNone/>
            </a:pPr>
            <a:r>
              <a:rPr lang="en-US" dirty="0"/>
              <a:t>                          </a:t>
            </a:r>
          </a:p>
          <a:p>
            <a:pPr marL="0" indent="0" algn="ctr">
              <a:buNone/>
            </a:pPr>
            <a:r>
              <a:rPr lang="en-US" b="1" dirty="0">
                <a:solidFill>
                  <a:srgbClr val="00B050"/>
                </a:solidFill>
              </a:rPr>
              <a:t>WHEN IN DOUBT CALL THE VFWOC OFFICE</a:t>
            </a:r>
          </a:p>
          <a:p>
            <a:endParaRPr lang="en-US" dirty="0"/>
          </a:p>
          <a:p>
            <a:pPr marL="0" indent="0">
              <a:buNone/>
            </a:pPr>
            <a:endParaRPr lang="en-US" dirty="0"/>
          </a:p>
          <a:p>
            <a:endParaRPr lang="en-US" dirty="0"/>
          </a:p>
          <a:p>
            <a:endParaRPr lang="en-US" dirty="0"/>
          </a:p>
          <a:p>
            <a:endParaRPr lang="en-US" dirty="0"/>
          </a:p>
          <a:p>
            <a:endParaRPr lang="en-US" dirty="0"/>
          </a:p>
          <a:p>
            <a:endParaRPr lang="en-US" dirty="0"/>
          </a:p>
        </p:txBody>
      </p:sp>
    </p:spTree>
    <p:extLst>
      <p:ext uri="{BB962C8B-B14F-4D97-AF65-F5344CB8AC3E}">
        <p14:creationId xmlns:p14="http://schemas.microsoft.com/office/powerpoint/2010/main" val="30921657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4AED64-9ED1-0D81-7A6E-EB456517CA7D}"/>
              </a:ext>
            </a:extLst>
          </p:cNvPr>
          <p:cNvSpPr>
            <a:spLocks noGrp="1"/>
          </p:cNvSpPr>
          <p:nvPr>
            <p:ph type="title"/>
          </p:nvPr>
        </p:nvSpPr>
        <p:spPr/>
        <p:txBody>
          <a:bodyPr/>
          <a:lstStyle/>
          <a:p>
            <a:r>
              <a:rPr lang="en-US" dirty="0"/>
              <a:t>    CHECK 12 (LOOK AHEAD) TOP ISSUES</a:t>
            </a:r>
          </a:p>
        </p:txBody>
      </p:sp>
      <p:sp>
        <p:nvSpPr>
          <p:cNvPr id="3" name="Content Placeholder 2">
            <a:extLst>
              <a:ext uri="{FF2B5EF4-FFF2-40B4-BE49-F238E27FC236}">
                <a16:creationId xmlns:a16="http://schemas.microsoft.com/office/drawing/2014/main" id="{1EC35A79-8282-9584-8CFB-78306EA57364}"/>
              </a:ext>
            </a:extLst>
          </p:cNvPr>
          <p:cNvSpPr>
            <a:spLocks noGrp="1"/>
          </p:cNvSpPr>
          <p:nvPr>
            <p:ph idx="1"/>
          </p:nvPr>
        </p:nvSpPr>
        <p:spPr/>
        <p:txBody>
          <a:bodyPr>
            <a:normAutofit/>
          </a:bodyPr>
          <a:lstStyle/>
          <a:p>
            <a:r>
              <a:rPr lang="en-US" dirty="0"/>
              <a:t>FIELD AGENTS IN ARREARS OF PAYING THEIR 25%CHARITY PAYMENTS:  THIS IS A VIOLATION OF ORC 2915</a:t>
            </a:r>
          </a:p>
          <a:p>
            <a:r>
              <a:rPr lang="en-US" dirty="0"/>
              <a:t>FIELD AGENTS WITH CHARITY ACCOUNTS OVER $50,000</a:t>
            </a:r>
          </a:p>
          <a:p>
            <a:r>
              <a:rPr lang="en-US" dirty="0"/>
              <a:t>REVAMP TRAINING TO INTEGRATE BETTER WITH DEPARTMENT OF OHIO AND TO FOCUS ON CHARITY, </a:t>
            </a:r>
            <a:r>
              <a:rPr lang="en-US" u="sng" dirty="0"/>
              <a:t>NOT</a:t>
            </a:r>
            <a:r>
              <a:rPr lang="en-US" dirty="0"/>
              <a:t> GAMING</a:t>
            </a:r>
          </a:p>
          <a:p>
            <a:r>
              <a:rPr lang="en-US" dirty="0"/>
              <a:t>DISTRICT PROJECTS:  DEVELOP PROCESS TO FACILITATE MORE DISTRICT-LEVEL CHARITY PROJECTS</a:t>
            </a:r>
          </a:p>
          <a:p>
            <a:r>
              <a:rPr lang="en-US" dirty="0"/>
              <a:t>BRING ON-BOARD NEW DISTRICT CHARITY CHAIRMEN</a:t>
            </a:r>
          </a:p>
          <a:p>
            <a:endParaRPr lang="en-US" dirty="0"/>
          </a:p>
          <a:p>
            <a:pPr marL="0" indent="0">
              <a:buNone/>
            </a:pPr>
            <a:endParaRPr lang="en-US" dirty="0"/>
          </a:p>
        </p:txBody>
      </p:sp>
    </p:spTree>
    <p:extLst>
      <p:ext uri="{BB962C8B-B14F-4D97-AF65-F5344CB8AC3E}">
        <p14:creationId xmlns:p14="http://schemas.microsoft.com/office/powerpoint/2010/main" val="21189983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A2C96C-11D5-7496-8012-39F9ED4AB0BA}"/>
              </a:ext>
            </a:extLst>
          </p:cNvPr>
          <p:cNvSpPr>
            <a:spLocks noGrp="1"/>
          </p:cNvSpPr>
          <p:nvPr>
            <p:ph type="title"/>
          </p:nvPr>
        </p:nvSpPr>
        <p:spPr/>
        <p:txBody>
          <a:bodyPr/>
          <a:lstStyle/>
          <a:p>
            <a:pPr algn="ctr"/>
            <a:r>
              <a:rPr lang="en-US" dirty="0"/>
              <a:t>*VFWOC CHALLENGE*</a:t>
            </a:r>
          </a:p>
        </p:txBody>
      </p:sp>
      <p:sp>
        <p:nvSpPr>
          <p:cNvPr id="3" name="Content Placeholder 2">
            <a:extLst>
              <a:ext uri="{FF2B5EF4-FFF2-40B4-BE49-F238E27FC236}">
                <a16:creationId xmlns:a16="http://schemas.microsoft.com/office/drawing/2014/main" id="{9B6DE0DC-616D-75C1-C236-9DC40620904F}"/>
              </a:ext>
            </a:extLst>
          </p:cNvPr>
          <p:cNvSpPr>
            <a:spLocks noGrp="1"/>
          </p:cNvSpPr>
          <p:nvPr>
            <p:ph idx="1"/>
          </p:nvPr>
        </p:nvSpPr>
        <p:spPr/>
        <p:txBody>
          <a:bodyPr>
            <a:normAutofit fontScale="92500"/>
          </a:bodyPr>
          <a:lstStyle/>
          <a:p>
            <a:pPr marL="0" indent="0">
              <a:buNone/>
            </a:pPr>
            <a:r>
              <a:rPr lang="en-US" dirty="0"/>
              <a:t>IF YOU  BELIEVE WE ARE BEING OVERLY PERSCRIPTIVE ON SOMETHING NON-PERMISSIBLE, OR MISSING AN OPPORTUNITY TO SUPPORT A CHARITABLE ACTIVITY, BRING IT TO THE ATTENTION OF VFWOC!</a:t>
            </a:r>
          </a:p>
          <a:p>
            <a:pPr lvl="1">
              <a:buFont typeface="Wingdings" panose="05000000000000000000" pitchFamily="2" charset="2"/>
              <a:buChar char="Ø"/>
            </a:pPr>
            <a:endParaRPr lang="en-US" b="1" dirty="0"/>
          </a:p>
          <a:p>
            <a:pPr lvl="1">
              <a:buFont typeface="Wingdings" panose="05000000000000000000" pitchFamily="2" charset="2"/>
              <a:buChar char="Ø"/>
            </a:pPr>
            <a:r>
              <a:rPr lang="en-US" b="1" dirty="0"/>
              <a:t>HOWEVER, YOU MUST ALSO SHOW YOUR “HOMEWORK” ON HOW YOU CAME TO YOUR CONCLUSION(S)!!</a:t>
            </a:r>
          </a:p>
          <a:p>
            <a:pPr marL="457200" lvl="1" indent="0">
              <a:buNone/>
            </a:pPr>
            <a:endParaRPr lang="en-US" b="1" dirty="0"/>
          </a:p>
          <a:p>
            <a:pPr lvl="1">
              <a:buFont typeface="Wingdings" panose="05000000000000000000" pitchFamily="2" charset="2"/>
              <a:buChar char="Ø"/>
            </a:pPr>
            <a:r>
              <a:rPr lang="en-US" b="1" dirty="0"/>
              <a:t>VFWOC WILL “FORMALLY” STAFF YOUR CHALLENGE TO INCLUDE,BUT NOT LIMITED TO, THE BOD, DEPT OF OHIO, AND VFWOC LEGAL ADVISOR!</a:t>
            </a:r>
          </a:p>
          <a:p>
            <a:pPr marL="457200" lvl="1" indent="0">
              <a:buNone/>
            </a:pPr>
            <a:endParaRPr lang="en-US" b="1" dirty="0"/>
          </a:p>
          <a:p>
            <a:pPr lvl="1">
              <a:buFont typeface="Wingdings" panose="05000000000000000000" pitchFamily="2" charset="2"/>
              <a:buChar char="Ø"/>
            </a:pPr>
            <a:r>
              <a:rPr lang="en-US" b="1" dirty="0"/>
              <a:t>WE DON’T MIND MAKING CHANGES BASED ON </a:t>
            </a:r>
            <a:r>
              <a:rPr lang="en-US" b="1" u="sng" dirty="0"/>
              <a:t>VALIDATED</a:t>
            </a:r>
            <a:r>
              <a:rPr lang="en-US" b="1" dirty="0"/>
              <a:t> CHALLENGES!</a:t>
            </a:r>
          </a:p>
        </p:txBody>
      </p:sp>
    </p:spTree>
    <p:extLst>
      <p:ext uri="{BB962C8B-B14F-4D97-AF65-F5344CB8AC3E}">
        <p14:creationId xmlns:p14="http://schemas.microsoft.com/office/powerpoint/2010/main" val="332672989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9AE0F15D-015D-4532-81FB-F8FD26564D74}"/>
              </a:ext>
            </a:extLst>
          </p:cNvPr>
          <p:cNvSpPr>
            <a:spLocks noGrp="1"/>
          </p:cNvSpPr>
          <p:nvPr>
            <p:ph type="body" sz="quarter" idx="10"/>
          </p:nvPr>
        </p:nvSpPr>
        <p:spPr>
          <a:xfrm>
            <a:off x="562281" y="236279"/>
            <a:ext cx="6441958" cy="816144"/>
          </a:xfrm>
        </p:spPr>
        <p:txBody>
          <a:bodyPr/>
          <a:lstStyle/>
          <a:p>
            <a:r>
              <a:rPr lang="en-US" sz="3200" dirty="0">
                <a:solidFill>
                  <a:schemeClr val="bg2"/>
                </a:solidFill>
                <a:latin typeface="Gill Sans MT" panose="020B0502020104020203" pitchFamily="34" charset="0"/>
              </a:rPr>
              <a:t>Presented by:</a:t>
            </a:r>
            <a:endParaRPr lang="en-US" sz="3200" dirty="0">
              <a:solidFill>
                <a:schemeClr val="accent1"/>
              </a:solidFill>
              <a:latin typeface="Gill Sans MT" panose="020B0502020104020203" pitchFamily="34" charset="0"/>
              <a:cs typeface="Times" panose="02020603050405020304" pitchFamily="18" charset="0"/>
            </a:endParaRPr>
          </a:p>
        </p:txBody>
      </p:sp>
      <p:sp>
        <p:nvSpPr>
          <p:cNvPr id="6" name="TextBox 5">
            <a:extLst>
              <a:ext uri="{FF2B5EF4-FFF2-40B4-BE49-F238E27FC236}">
                <a16:creationId xmlns:a16="http://schemas.microsoft.com/office/drawing/2014/main" id="{12379F45-B347-43F2-B2B1-D9033941E881}"/>
              </a:ext>
            </a:extLst>
          </p:cNvPr>
          <p:cNvSpPr txBox="1"/>
          <p:nvPr/>
        </p:nvSpPr>
        <p:spPr>
          <a:xfrm>
            <a:off x="748795" y="4021088"/>
            <a:ext cx="10694403" cy="1477328"/>
          </a:xfrm>
          <a:prstGeom prst="rect">
            <a:avLst/>
          </a:prstGeom>
          <a:noFill/>
        </p:spPr>
        <p:txBody>
          <a:bodyPr wrap="square" lIns="91440" tIns="45720" rIns="91440" bIns="45720" rtlCol="0" anchor="t">
            <a:spAutoFit/>
          </a:bodyPr>
          <a:lstStyle/>
          <a:p>
            <a:pPr algn="ctr">
              <a:defRPr/>
            </a:pPr>
            <a:r>
              <a:rPr lang="en-US" sz="3000" b="1" dirty="0">
                <a:solidFill>
                  <a:srgbClr val="E7E6E6"/>
                </a:solidFill>
                <a:latin typeface="Gill Sans MT"/>
                <a:cs typeface="Times"/>
              </a:rPr>
              <a:t>Matthew Jalandoni</a:t>
            </a:r>
            <a:endParaRPr lang="en-US" sz="3000" b="1" dirty="0">
              <a:solidFill>
                <a:srgbClr val="E7E6E6"/>
              </a:solidFill>
              <a:latin typeface="Gill Sans MT" panose="020B0502020104020203" pitchFamily="34" charset="0"/>
              <a:cs typeface="Times" panose="02020603050405020304" pitchFamily="18" charset="0"/>
            </a:endParaRPr>
          </a:p>
          <a:p>
            <a:pPr algn="ctr">
              <a:defRPr/>
            </a:pPr>
            <a:r>
              <a:rPr lang="en-US" sz="3000" dirty="0">
                <a:solidFill>
                  <a:srgbClr val="E7E6E6"/>
                </a:solidFill>
                <a:latin typeface="Gill Sans MT"/>
                <a:cs typeface="Times"/>
              </a:rPr>
              <a:t>Flannery | Georgalis, LLC</a:t>
            </a:r>
          </a:p>
          <a:p>
            <a:pPr algn="ctr">
              <a:defRPr/>
            </a:pPr>
            <a:r>
              <a:rPr lang="en-US" sz="3000" dirty="0">
                <a:solidFill>
                  <a:srgbClr val="E7E6E6"/>
                </a:solidFill>
                <a:latin typeface="Gill Sans MT"/>
                <a:cs typeface="Times"/>
              </a:rPr>
              <a:t>mjalandoni@flannerygeorgalis.com</a:t>
            </a:r>
          </a:p>
        </p:txBody>
      </p:sp>
      <p:pic>
        <p:nvPicPr>
          <p:cNvPr id="2" name="Picture 1">
            <a:extLst>
              <a:ext uri="{FF2B5EF4-FFF2-40B4-BE49-F238E27FC236}">
                <a16:creationId xmlns:a16="http://schemas.microsoft.com/office/drawing/2014/main" id="{B136EB5E-DAA1-BCF8-7DCE-F05026F83775}"/>
              </a:ext>
            </a:extLst>
          </p:cNvPr>
          <p:cNvPicPr>
            <a:picLocks noChangeAspect="1"/>
          </p:cNvPicPr>
          <p:nvPr/>
        </p:nvPicPr>
        <p:blipFill>
          <a:blip r:embed="rId3"/>
          <a:stretch>
            <a:fillRect/>
          </a:stretch>
        </p:blipFill>
        <p:spPr>
          <a:xfrm>
            <a:off x="4962476" y="643021"/>
            <a:ext cx="2267047" cy="3400571"/>
          </a:xfrm>
          <a:prstGeom prst="rect">
            <a:avLst/>
          </a:prstGeom>
        </p:spPr>
      </p:pic>
    </p:spTree>
    <p:extLst>
      <p:ext uri="{BB962C8B-B14F-4D97-AF65-F5344CB8AC3E}">
        <p14:creationId xmlns:p14="http://schemas.microsoft.com/office/powerpoint/2010/main" val="377272401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23272F-24DD-D837-AE15-77AEA4E59E50}"/>
              </a:ext>
            </a:extLst>
          </p:cNvPr>
          <p:cNvSpPr>
            <a:spLocks noGrp="1"/>
          </p:cNvSpPr>
          <p:nvPr>
            <p:ph type="title"/>
          </p:nvPr>
        </p:nvSpPr>
        <p:spPr/>
        <p:txBody>
          <a:bodyPr/>
          <a:lstStyle/>
          <a:p>
            <a:pPr algn="ctr"/>
            <a:r>
              <a:rPr lang="en-US" dirty="0"/>
              <a:t>QUESTIONS/FEEDBACK</a:t>
            </a:r>
          </a:p>
        </p:txBody>
      </p:sp>
      <p:pic>
        <p:nvPicPr>
          <p:cNvPr id="5" name="Picture 4" descr="A person in a suit with question marks above his head&#10;&#10;Description automatically generated">
            <a:extLst>
              <a:ext uri="{FF2B5EF4-FFF2-40B4-BE49-F238E27FC236}">
                <a16:creationId xmlns:a16="http://schemas.microsoft.com/office/drawing/2014/main" id="{9313DEE1-4549-B4E2-4CE7-774E6ED76D85}"/>
              </a:ext>
            </a:extLst>
          </p:cNvPr>
          <p:cNvPicPr>
            <a:picLocks noChangeAspect="1"/>
          </p:cNvPicPr>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2968212" y="2114549"/>
            <a:ext cx="6255575" cy="3705225"/>
          </a:xfrm>
          <a:prstGeom prst="rect">
            <a:avLst/>
          </a:prstGeom>
        </p:spPr>
      </p:pic>
      <p:sp>
        <p:nvSpPr>
          <p:cNvPr id="6" name="TextBox 5">
            <a:extLst>
              <a:ext uri="{FF2B5EF4-FFF2-40B4-BE49-F238E27FC236}">
                <a16:creationId xmlns:a16="http://schemas.microsoft.com/office/drawing/2014/main" id="{F5B02163-1E68-1842-6B48-BB6B7AC1EE37}"/>
              </a:ext>
            </a:extLst>
          </p:cNvPr>
          <p:cNvSpPr txBox="1"/>
          <p:nvPr/>
        </p:nvSpPr>
        <p:spPr>
          <a:xfrm>
            <a:off x="3619500" y="4895850"/>
            <a:ext cx="4953000" cy="230832"/>
          </a:xfrm>
          <a:prstGeom prst="rect">
            <a:avLst/>
          </a:prstGeom>
          <a:noFill/>
        </p:spPr>
        <p:txBody>
          <a:bodyPr wrap="square" rtlCol="0">
            <a:spAutoFit/>
          </a:bodyPr>
          <a:lstStyle/>
          <a:p>
            <a:r>
              <a:rPr lang="en-US" sz="900">
                <a:hlinkClick r:id="rId3" tooltip="https://manuelgross.blogspot.com/2014/12/el-arte-de-preguntar-y-escuchar-15.html"/>
              </a:rPr>
              <a:t>This Photo</a:t>
            </a:r>
            <a:r>
              <a:rPr lang="en-US" sz="900"/>
              <a:t> by Unknown Author is licensed under </a:t>
            </a:r>
            <a:r>
              <a:rPr lang="en-US" sz="900">
                <a:hlinkClick r:id="rId4" tooltip="https://creativecommons.org/licenses/by-nc-nd/3.0/"/>
              </a:rPr>
              <a:t>CC BY-NC-ND</a:t>
            </a:r>
            <a:endParaRPr lang="en-US" sz="900"/>
          </a:p>
        </p:txBody>
      </p:sp>
    </p:spTree>
    <p:extLst>
      <p:ext uri="{BB962C8B-B14F-4D97-AF65-F5344CB8AC3E}">
        <p14:creationId xmlns:p14="http://schemas.microsoft.com/office/powerpoint/2010/main" val="17437694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3E53BE-0AE1-D2C0-2936-C54F9D9CA06F}"/>
              </a:ext>
            </a:extLst>
          </p:cNvPr>
          <p:cNvSpPr>
            <a:spLocks noGrp="1"/>
          </p:cNvSpPr>
          <p:nvPr>
            <p:ph type="title"/>
          </p:nvPr>
        </p:nvSpPr>
        <p:spPr>
          <a:xfrm>
            <a:off x="838199" y="365125"/>
            <a:ext cx="10623487" cy="1325563"/>
          </a:xfrm>
        </p:spPr>
        <p:txBody>
          <a:bodyPr>
            <a:noAutofit/>
          </a:bodyPr>
          <a:lstStyle/>
          <a:p>
            <a:pPr algn="ctr"/>
            <a:br>
              <a:rPr lang="en-US" sz="9600" dirty="0"/>
            </a:br>
            <a:r>
              <a:rPr lang="en-US" sz="9600" i="1" dirty="0">
                <a:solidFill>
                  <a:srgbClr val="FF0000"/>
                </a:solidFill>
              </a:rPr>
              <a:t>ACTUAL</a:t>
            </a:r>
            <a:r>
              <a:rPr lang="en-US" sz="9600" dirty="0"/>
              <a:t> </a:t>
            </a:r>
            <a:r>
              <a:rPr lang="en-US" sz="9600" b="1" dirty="0">
                <a:solidFill>
                  <a:srgbClr val="FF0000"/>
                </a:solidFill>
              </a:rPr>
              <a:t>HOT DATES</a:t>
            </a:r>
            <a:br>
              <a:rPr lang="en-US" sz="9600" dirty="0"/>
            </a:br>
            <a:endParaRPr lang="en-US" sz="9600" dirty="0"/>
          </a:p>
        </p:txBody>
      </p:sp>
      <p:sp>
        <p:nvSpPr>
          <p:cNvPr id="3" name="Content Placeholder 2">
            <a:extLst>
              <a:ext uri="{FF2B5EF4-FFF2-40B4-BE49-F238E27FC236}">
                <a16:creationId xmlns:a16="http://schemas.microsoft.com/office/drawing/2014/main" id="{3F4496AB-A85B-810B-0B01-5C2C9ADF2C61}"/>
              </a:ext>
            </a:extLst>
          </p:cNvPr>
          <p:cNvSpPr>
            <a:spLocks noGrp="1"/>
          </p:cNvSpPr>
          <p:nvPr>
            <p:ph idx="1"/>
          </p:nvPr>
        </p:nvSpPr>
        <p:spPr>
          <a:xfrm>
            <a:off x="838200" y="636757"/>
            <a:ext cx="10515600" cy="5856117"/>
          </a:xfrm>
        </p:spPr>
        <p:txBody>
          <a:bodyPr>
            <a:normAutofit lnSpcReduction="10000"/>
          </a:bodyPr>
          <a:lstStyle/>
          <a:p>
            <a:endParaRPr lang="en-US" dirty="0"/>
          </a:p>
          <a:p>
            <a:endParaRPr lang="en-US" dirty="0"/>
          </a:p>
          <a:p>
            <a:endParaRPr lang="en-US" dirty="0"/>
          </a:p>
          <a:p>
            <a:r>
              <a:rPr lang="en-US" sz="4400" dirty="0"/>
              <a:t>1 NOV:  NEW GAMING YEAR STARTS TO INCLUDE LICENSING</a:t>
            </a:r>
          </a:p>
          <a:p>
            <a:pPr marL="0" indent="0">
              <a:buNone/>
            </a:pPr>
            <a:endParaRPr lang="en-US" sz="4400" dirty="0"/>
          </a:p>
          <a:p>
            <a:r>
              <a:rPr lang="en-US" sz="4400" dirty="0"/>
              <a:t>1 JAN:  </a:t>
            </a:r>
            <a:r>
              <a:rPr lang="en-US" sz="4000" dirty="0"/>
              <a:t>NEW CHARITY FIELD AGENT CONTRACTS</a:t>
            </a:r>
          </a:p>
          <a:p>
            <a:pPr marL="0" indent="0">
              <a:buNone/>
            </a:pPr>
            <a:endParaRPr lang="en-US" sz="4000" dirty="0"/>
          </a:p>
          <a:p>
            <a:r>
              <a:rPr lang="en-US" sz="4000" dirty="0"/>
              <a:t>ELECTION OF 4</a:t>
            </a:r>
            <a:r>
              <a:rPr lang="en-US" sz="4000" baseline="30000" dirty="0"/>
              <a:t>TH</a:t>
            </a:r>
            <a:r>
              <a:rPr lang="en-US" sz="4000" dirty="0"/>
              <a:t> YEAR BOARD DIRECTOR</a:t>
            </a:r>
          </a:p>
          <a:p>
            <a:pPr marL="0" indent="0">
              <a:buNone/>
            </a:pPr>
            <a:endParaRPr lang="en-US" sz="4400" dirty="0"/>
          </a:p>
          <a:p>
            <a:pPr marL="0" indent="0" algn="ctr">
              <a:buNone/>
            </a:pPr>
            <a:endParaRPr lang="en-US" sz="4400" dirty="0"/>
          </a:p>
          <a:p>
            <a:pPr marL="0" indent="0">
              <a:buNone/>
            </a:pPr>
            <a:endParaRPr lang="en-US" sz="4400" dirty="0"/>
          </a:p>
          <a:p>
            <a:pPr lvl="1"/>
            <a:endParaRPr lang="en-US" dirty="0"/>
          </a:p>
        </p:txBody>
      </p:sp>
    </p:spTree>
    <p:extLst>
      <p:ext uri="{BB962C8B-B14F-4D97-AF65-F5344CB8AC3E}">
        <p14:creationId xmlns:p14="http://schemas.microsoft.com/office/powerpoint/2010/main" val="6843430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D52547-52CF-A926-B926-06A9007725AC}"/>
              </a:ext>
            </a:extLst>
          </p:cNvPr>
          <p:cNvSpPr>
            <a:spLocks noGrp="1"/>
          </p:cNvSpPr>
          <p:nvPr>
            <p:ph type="title"/>
          </p:nvPr>
        </p:nvSpPr>
        <p:spPr>
          <a:xfrm>
            <a:off x="838200" y="175008"/>
            <a:ext cx="10515600" cy="1325563"/>
          </a:xfrm>
        </p:spPr>
        <p:txBody>
          <a:bodyPr>
            <a:normAutofit fontScale="90000"/>
          </a:bodyPr>
          <a:lstStyle/>
          <a:p>
            <a:pPr algn="ctr"/>
            <a:br>
              <a:rPr lang="en-US" dirty="0"/>
            </a:br>
            <a:r>
              <a:rPr lang="en-US" dirty="0"/>
              <a:t>Changing Attitudes </a:t>
            </a:r>
            <a:br>
              <a:rPr lang="en-US" dirty="0"/>
            </a:br>
            <a:r>
              <a:rPr lang="en-US" dirty="0"/>
              <a:t>WHAT IS CHARITY MONEY?</a:t>
            </a:r>
            <a:br>
              <a:rPr lang="en-US" dirty="0"/>
            </a:br>
            <a:endParaRPr lang="en-US" dirty="0"/>
          </a:p>
        </p:txBody>
      </p:sp>
      <p:sp>
        <p:nvSpPr>
          <p:cNvPr id="3" name="Content Placeholder 2">
            <a:extLst>
              <a:ext uri="{FF2B5EF4-FFF2-40B4-BE49-F238E27FC236}">
                <a16:creationId xmlns:a16="http://schemas.microsoft.com/office/drawing/2014/main" id="{58A61DA1-B72B-FF46-F192-78B3ADEB5011}"/>
              </a:ext>
            </a:extLst>
          </p:cNvPr>
          <p:cNvSpPr>
            <a:spLocks noGrp="1"/>
          </p:cNvSpPr>
          <p:nvPr>
            <p:ph idx="1"/>
          </p:nvPr>
        </p:nvSpPr>
        <p:spPr>
          <a:xfrm>
            <a:off x="838200" y="1572118"/>
            <a:ext cx="10515600" cy="5190811"/>
          </a:xfrm>
        </p:spPr>
        <p:txBody>
          <a:bodyPr>
            <a:normAutofit/>
          </a:bodyPr>
          <a:lstStyle/>
          <a:p>
            <a:r>
              <a:rPr lang="en-US" sz="2200" dirty="0"/>
              <a:t>Charity money provides </a:t>
            </a:r>
            <a:r>
              <a:rPr lang="en-US" sz="2200" b="1" dirty="0">
                <a:solidFill>
                  <a:schemeClr val="tx2"/>
                </a:solidFill>
              </a:rPr>
              <a:t>“Potential Goodness” </a:t>
            </a:r>
            <a:r>
              <a:rPr lang="en-US" sz="2200" dirty="0"/>
              <a:t>in support of all Veterans, their families, and their communities.  It is </a:t>
            </a:r>
            <a:r>
              <a:rPr lang="en-US" sz="2200" u="sng" dirty="0"/>
              <a:t>not</a:t>
            </a:r>
            <a:r>
              <a:rPr lang="en-US" sz="2200" dirty="0"/>
              <a:t> limited to VFW members, or Veterans!!</a:t>
            </a:r>
          </a:p>
          <a:p>
            <a:pPr lvl="1">
              <a:buFont typeface="Wingdings" panose="05000000000000000000" pitchFamily="2" charset="2"/>
              <a:buChar char="Ø"/>
            </a:pPr>
            <a:r>
              <a:rPr lang="en-US" sz="2200" dirty="0"/>
              <a:t>Potential Goodness requires both dollars, and the “</a:t>
            </a:r>
            <a:r>
              <a:rPr lang="en-US" sz="2200" b="1" u="sng" dirty="0"/>
              <a:t>Determination</a:t>
            </a:r>
            <a:r>
              <a:rPr lang="en-US" sz="2200" b="1" dirty="0"/>
              <a:t> to Expend</a:t>
            </a:r>
            <a:r>
              <a:rPr lang="en-US" sz="2200" dirty="0"/>
              <a:t>”</a:t>
            </a:r>
          </a:p>
          <a:p>
            <a:r>
              <a:rPr lang="en-US" sz="2200" dirty="0"/>
              <a:t>There is </a:t>
            </a:r>
            <a:r>
              <a:rPr lang="en-US" sz="2200" b="1" dirty="0">
                <a:solidFill>
                  <a:srgbClr val="FF0000"/>
                </a:solidFill>
              </a:rPr>
              <a:t>NO</a:t>
            </a:r>
            <a:r>
              <a:rPr lang="en-US" sz="2200" dirty="0"/>
              <a:t> such thing as “</a:t>
            </a:r>
            <a:r>
              <a:rPr lang="en-US" sz="2200" u="sng" dirty="0"/>
              <a:t>Big charity</a:t>
            </a:r>
            <a:r>
              <a:rPr lang="en-US" sz="2200" dirty="0"/>
              <a:t>” or “</a:t>
            </a:r>
            <a:r>
              <a:rPr lang="en-US" sz="2200" u="sng" dirty="0"/>
              <a:t>Post charity</a:t>
            </a:r>
            <a:r>
              <a:rPr lang="en-US" sz="2200" dirty="0"/>
              <a:t>” dollars </a:t>
            </a:r>
          </a:p>
          <a:p>
            <a:pPr lvl="1">
              <a:buFont typeface="Wingdings" panose="05000000000000000000" pitchFamily="2" charset="2"/>
              <a:buChar char="Ø"/>
            </a:pPr>
            <a:r>
              <a:rPr lang="en-US" sz="2200" dirty="0"/>
              <a:t>There is “</a:t>
            </a:r>
            <a:r>
              <a:rPr lang="en-US" sz="2200" b="1" dirty="0">
                <a:solidFill>
                  <a:schemeClr val="accent3"/>
                </a:solidFill>
              </a:rPr>
              <a:t>one</a:t>
            </a:r>
            <a:r>
              <a:rPr lang="en-US" sz="2200" dirty="0"/>
              <a:t>” pot of 501(c)3 dollars under the same EIN (41-207813) that is overseen by VFWOC.  The difference is the </a:t>
            </a:r>
            <a:r>
              <a:rPr lang="en-US" sz="2200" b="1" i="1" u="sng" dirty="0"/>
              <a:t>entity</a:t>
            </a:r>
            <a:r>
              <a:rPr lang="en-US" sz="2200" b="1" i="1" dirty="0"/>
              <a:t> </a:t>
            </a:r>
            <a:r>
              <a:rPr lang="en-US" sz="2200" dirty="0"/>
              <a:t>that is authorized to expend VFWOC dollars.</a:t>
            </a:r>
          </a:p>
          <a:p>
            <a:pPr lvl="2">
              <a:buFont typeface="Wingdings" panose="05000000000000000000" pitchFamily="2" charset="2"/>
              <a:buChar char="v"/>
            </a:pPr>
            <a:r>
              <a:rPr lang="en-US" sz="2200" i="1" u="sng" dirty="0"/>
              <a:t>Centralized</a:t>
            </a:r>
            <a:r>
              <a:rPr lang="en-US" sz="2200" dirty="0"/>
              <a:t> dollars are expended with the approval of the BOD</a:t>
            </a:r>
          </a:p>
          <a:p>
            <a:pPr lvl="2">
              <a:buFont typeface="Wingdings" panose="05000000000000000000" pitchFamily="2" charset="2"/>
              <a:buChar char="v"/>
            </a:pPr>
            <a:r>
              <a:rPr lang="en-US" sz="2200" i="1" u="sng" dirty="0"/>
              <a:t>Allocated</a:t>
            </a:r>
            <a:r>
              <a:rPr lang="en-US" sz="2200" dirty="0"/>
              <a:t> dollars are expended by Field Agents</a:t>
            </a:r>
          </a:p>
          <a:p>
            <a:pPr lvl="2">
              <a:buFont typeface="Wingdings" panose="05000000000000000000" pitchFamily="2" charset="2"/>
              <a:buChar char="v"/>
            </a:pPr>
            <a:r>
              <a:rPr lang="en-US" sz="2200" i="1" u="sng" dirty="0"/>
              <a:t>Emergency/time-critical </a:t>
            </a:r>
            <a:r>
              <a:rPr lang="en-US" sz="2200" dirty="0"/>
              <a:t>dollars up to $3,000 are expended by the ED</a:t>
            </a:r>
            <a:endParaRPr lang="en-US" sz="2200" b="1" dirty="0"/>
          </a:p>
          <a:p>
            <a:pPr marL="914400" lvl="2" indent="0">
              <a:buNone/>
            </a:pPr>
            <a:endParaRPr lang="en-US" sz="2200" b="1" dirty="0">
              <a:solidFill>
                <a:srgbClr val="00B050"/>
              </a:solidFill>
            </a:endParaRPr>
          </a:p>
          <a:p>
            <a:pPr marL="914400" lvl="2" indent="0" algn="ctr">
              <a:buNone/>
            </a:pPr>
            <a:r>
              <a:rPr lang="en-US" sz="3200" b="1" dirty="0">
                <a:solidFill>
                  <a:schemeClr val="tx2"/>
                </a:solidFill>
              </a:rPr>
              <a:t>“CHARITY MONEY IS </a:t>
            </a:r>
            <a:r>
              <a:rPr lang="en-US" sz="3200" b="1" dirty="0">
                <a:solidFill>
                  <a:srgbClr val="C00000"/>
                </a:solidFill>
              </a:rPr>
              <a:t>NOT</a:t>
            </a:r>
            <a:r>
              <a:rPr lang="en-US" sz="3200" b="1" dirty="0">
                <a:solidFill>
                  <a:schemeClr val="tx2"/>
                </a:solidFill>
              </a:rPr>
              <a:t> A SUPPLEMENT TO THE POST GENERAL FUND”</a:t>
            </a:r>
            <a:endParaRPr lang="en-US" sz="3200" dirty="0">
              <a:solidFill>
                <a:schemeClr val="tx2"/>
              </a:solidFill>
            </a:endParaRPr>
          </a:p>
          <a:p>
            <a:pPr marL="914400" lvl="2" indent="0">
              <a:buNone/>
            </a:pPr>
            <a:endParaRPr lang="en-US" sz="2200" dirty="0"/>
          </a:p>
        </p:txBody>
      </p:sp>
    </p:spTree>
    <p:extLst>
      <p:ext uri="{BB962C8B-B14F-4D97-AF65-F5344CB8AC3E}">
        <p14:creationId xmlns:p14="http://schemas.microsoft.com/office/powerpoint/2010/main" val="8270960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8C67AB-95BD-7788-020B-904AC612ED2A}"/>
              </a:ext>
            </a:extLst>
          </p:cNvPr>
          <p:cNvSpPr>
            <a:spLocks noGrp="1"/>
          </p:cNvSpPr>
          <p:nvPr>
            <p:ph type="title"/>
          </p:nvPr>
        </p:nvSpPr>
        <p:spPr/>
        <p:txBody>
          <a:bodyPr/>
          <a:lstStyle/>
          <a:p>
            <a:pPr algn="ctr"/>
            <a:r>
              <a:rPr lang="en-US" dirty="0"/>
              <a:t>CHANGE THE MESSAGE</a:t>
            </a:r>
          </a:p>
        </p:txBody>
      </p:sp>
      <p:sp>
        <p:nvSpPr>
          <p:cNvPr id="3" name="Content Placeholder 2">
            <a:extLst>
              <a:ext uri="{FF2B5EF4-FFF2-40B4-BE49-F238E27FC236}">
                <a16:creationId xmlns:a16="http://schemas.microsoft.com/office/drawing/2014/main" id="{10619420-9233-1392-06AA-A54FD90B3A79}"/>
              </a:ext>
            </a:extLst>
          </p:cNvPr>
          <p:cNvSpPr>
            <a:spLocks noGrp="1"/>
          </p:cNvSpPr>
          <p:nvPr>
            <p:ph idx="1"/>
          </p:nvPr>
        </p:nvSpPr>
        <p:spPr/>
        <p:txBody>
          <a:bodyPr>
            <a:noAutofit/>
          </a:bodyPr>
          <a:lstStyle/>
          <a:p>
            <a:endParaRPr lang="en-US" sz="3600" b="1" dirty="0">
              <a:solidFill>
                <a:srgbClr val="FF0000"/>
              </a:solidFill>
            </a:endParaRPr>
          </a:p>
          <a:p>
            <a:r>
              <a:rPr lang="en-US" sz="3600" b="1" dirty="0">
                <a:solidFill>
                  <a:srgbClr val="FF0000"/>
                </a:solidFill>
              </a:rPr>
              <a:t>OLD MESSSAGE </a:t>
            </a:r>
            <a:r>
              <a:rPr lang="en-US" sz="3600" dirty="0"/>
              <a:t>– Too Many </a:t>
            </a:r>
            <a:r>
              <a:rPr lang="en-US" sz="3600" u="sng" dirty="0"/>
              <a:t>New</a:t>
            </a:r>
            <a:r>
              <a:rPr lang="en-US" sz="3600" dirty="0"/>
              <a:t> restrictions for using charity dollars</a:t>
            </a:r>
            <a:endParaRPr lang="en-US" sz="3600" b="1" dirty="0">
              <a:solidFill>
                <a:srgbClr val="00B050"/>
              </a:solidFill>
            </a:endParaRPr>
          </a:p>
          <a:p>
            <a:r>
              <a:rPr lang="en-US" sz="3600" b="1" dirty="0">
                <a:solidFill>
                  <a:srgbClr val="00B050"/>
                </a:solidFill>
              </a:rPr>
              <a:t>NEW MESSAGE </a:t>
            </a:r>
            <a:r>
              <a:rPr lang="en-US" sz="3600" dirty="0"/>
              <a:t>– VFWOC is evolving to stay in sync with the dynamic Gaming/Charity environment, i.e., laws/policy/process and opportunities! – </a:t>
            </a:r>
            <a:r>
              <a:rPr lang="en-US" sz="3600" b="1" i="1" dirty="0"/>
              <a:t>We must evolve to stay relevant!</a:t>
            </a:r>
          </a:p>
          <a:p>
            <a:pPr marL="457200" lvl="1" indent="0">
              <a:buNone/>
            </a:pPr>
            <a:endParaRPr lang="en-US" sz="3600" dirty="0"/>
          </a:p>
        </p:txBody>
      </p:sp>
    </p:spTree>
    <p:extLst>
      <p:ext uri="{BB962C8B-B14F-4D97-AF65-F5344CB8AC3E}">
        <p14:creationId xmlns:p14="http://schemas.microsoft.com/office/powerpoint/2010/main" val="24363766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8C67AB-95BD-7788-020B-904AC612ED2A}"/>
              </a:ext>
            </a:extLst>
          </p:cNvPr>
          <p:cNvSpPr>
            <a:spLocks noGrp="1"/>
          </p:cNvSpPr>
          <p:nvPr>
            <p:ph type="title"/>
          </p:nvPr>
        </p:nvSpPr>
        <p:spPr/>
        <p:txBody>
          <a:bodyPr/>
          <a:lstStyle/>
          <a:p>
            <a:pPr algn="ctr"/>
            <a:r>
              <a:rPr lang="en-US" dirty="0"/>
              <a:t>CHANGE THE MESSAGE, CONT’D</a:t>
            </a:r>
          </a:p>
        </p:txBody>
      </p:sp>
      <p:sp>
        <p:nvSpPr>
          <p:cNvPr id="3" name="Content Placeholder 2">
            <a:extLst>
              <a:ext uri="{FF2B5EF4-FFF2-40B4-BE49-F238E27FC236}">
                <a16:creationId xmlns:a16="http://schemas.microsoft.com/office/drawing/2014/main" id="{10619420-9233-1392-06AA-A54FD90B3A79}"/>
              </a:ext>
            </a:extLst>
          </p:cNvPr>
          <p:cNvSpPr>
            <a:spLocks noGrp="1"/>
          </p:cNvSpPr>
          <p:nvPr>
            <p:ph idx="1"/>
          </p:nvPr>
        </p:nvSpPr>
        <p:spPr/>
        <p:txBody>
          <a:bodyPr>
            <a:normAutofit fontScale="92500" lnSpcReduction="10000"/>
          </a:bodyPr>
          <a:lstStyle/>
          <a:p>
            <a:r>
              <a:rPr lang="en-US" b="1" dirty="0">
                <a:solidFill>
                  <a:srgbClr val="FF0000"/>
                </a:solidFill>
              </a:rPr>
              <a:t>OLD MESSAGE </a:t>
            </a:r>
            <a:r>
              <a:rPr lang="en-US" dirty="0"/>
              <a:t>– SEPARATION OF “CHURCH AND STATE” REGARDING VFWOC AND DEPT. OF OHIO</a:t>
            </a:r>
          </a:p>
          <a:p>
            <a:pPr lvl="1">
              <a:buFont typeface="Wingdings" panose="05000000000000000000" pitchFamily="2" charset="2"/>
              <a:buChar char="Ø"/>
            </a:pPr>
            <a:r>
              <a:rPr lang="en-US" dirty="0"/>
              <a:t>Simplistic approach to perception of a complex issue</a:t>
            </a:r>
          </a:p>
          <a:p>
            <a:pPr lvl="1">
              <a:buFont typeface="Wingdings" panose="05000000000000000000" pitchFamily="2" charset="2"/>
              <a:buChar char="Ø"/>
            </a:pPr>
            <a:r>
              <a:rPr lang="en-US" dirty="0"/>
              <a:t> All organizations have “touch points” and “friction points! </a:t>
            </a:r>
          </a:p>
          <a:p>
            <a:endParaRPr lang="en-US" b="1" dirty="0">
              <a:solidFill>
                <a:srgbClr val="00B050"/>
              </a:solidFill>
            </a:endParaRPr>
          </a:p>
          <a:p>
            <a:r>
              <a:rPr lang="en-US" b="1" dirty="0">
                <a:solidFill>
                  <a:srgbClr val="00B050"/>
                </a:solidFill>
              </a:rPr>
              <a:t>NEW MESSAGE </a:t>
            </a:r>
            <a:r>
              <a:rPr lang="en-US" dirty="0"/>
              <a:t>– VFW Dept of Ohio and VFWOC share a common mission.  We will cooperate on the touch points, i.e., designated programs and training, and respect the friction points, i.e., C(19) vs C(3)rules and different By-Laws</a:t>
            </a:r>
          </a:p>
          <a:p>
            <a:pPr lvl="1">
              <a:buFont typeface="Wingdings" panose="05000000000000000000" pitchFamily="2" charset="2"/>
              <a:buChar char="Ø"/>
            </a:pPr>
            <a:r>
              <a:rPr lang="en-US" dirty="0"/>
              <a:t>Preparing for new </a:t>
            </a:r>
            <a:r>
              <a:rPr lang="en-US" b="1" dirty="0"/>
              <a:t>“DISTRICT CHARITY CHAIRMAN” </a:t>
            </a:r>
            <a:r>
              <a:rPr lang="en-US" dirty="0"/>
              <a:t>Construct:  Chairman must speak for their respective District and be “responsive.”  VFWOC will provide training</a:t>
            </a:r>
          </a:p>
          <a:p>
            <a:pPr lvl="1">
              <a:buFont typeface="Wingdings" panose="05000000000000000000" pitchFamily="2" charset="2"/>
              <a:buChar char="Ø"/>
            </a:pPr>
            <a:endParaRPr lang="en-US" dirty="0"/>
          </a:p>
          <a:p>
            <a:pPr marL="457200" lvl="1" indent="0">
              <a:buNone/>
            </a:pPr>
            <a:endParaRPr lang="en-US" dirty="0"/>
          </a:p>
        </p:txBody>
      </p:sp>
    </p:spTree>
    <p:extLst>
      <p:ext uri="{BB962C8B-B14F-4D97-AF65-F5344CB8AC3E}">
        <p14:creationId xmlns:p14="http://schemas.microsoft.com/office/powerpoint/2010/main" val="24847181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8C67AB-95BD-7788-020B-904AC612ED2A}"/>
              </a:ext>
            </a:extLst>
          </p:cNvPr>
          <p:cNvSpPr>
            <a:spLocks noGrp="1"/>
          </p:cNvSpPr>
          <p:nvPr>
            <p:ph type="title"/>
          </p:nvPr>
        </p:nvSpPr>
        <p:spPr/>
        <p:txBody>
          <a:bodyPr/>
          <a:lstStyle/>
          <a:p>
            <a:pPr algn="ctr"/>
            <a:r>
              <a:rPr lang="en-US" dirty="0"/>
              <a:t>CHANGE THE MESSAGE, CONT’D</a:t>
            </a:r>
            <a:br>
              <a:rPr lang="en-US" dirty="0"/>
            </a:br>
            <a:r>
              <a:rPr lang="en-US" b="1" dirty="0">
                <a:solidFill>
                  <a:srgbClr val="00B050"/>
                </a:solidFill>
              </a:rPr>
              <a:t>“</a:t>
            </a:r>
            <a:r>
              <a:rPr lang="en-US" sz="3600" b="1" dirty="0">
                <a:solidFill>
                  <a:srgbClr val="00B050"/>
                </a:solidFill>
              </a:rPr>
              <a:t>MORE ROBUST SUPPORT &amp; OVERSIGHT</a:t>
            </a:r>
            <a:r>
              <a:rPr lang="en-US" b="1" dirty="0">
                <a:solidFill>
                  <a:srgbClr val="00B050"/>
                </a:solidFill>
              </a:rPr>
              <a:t>”</a:t>
            </a:r>
          </a:p>
        </p:txBody>
      </p:sp>
      <p:sp>
        <p:nvSpPr>
          <p:cNvPr id="3" name="Content Placeholder 2">
            <a:extLst>
              <a:ext uri="{FF2B5EF4-FFF2-40B4-BE49-F238E27FC236}">
                <a16:creationId xmlns:a16="http://schemas.microsoft.com/office/drawing/2014/main" id="{10619420-9233-1392-06AA-A54FD90B3A79}"/>
              </a:ext>
            </a:extLst>
          </p:cNvPr>
          <p:cNvSpPr>
            <a:spLocks noGrp="1"/>
          </p:cNvSpPr>
          <p:nvPr>
            <p:ph idx="1"/>
          </p:nvPr>
        </p:nvSpPr>
        <p:spPr>
          <a:xfrm>
            <a:off x="838200" y="1391059"/>
            <a:ext cx="10515600" cy="4351338"/>
          </a:xfrm>
        </p:spPr>
        <p:txBody>
          <a:bodyPr>
            <a:noAutofit/>
          </a:bodyPr>
          <a:lstStyle/>
          <a:p>
            <a:pPr marL="457200" lvl="1" indent="0">
              <a:buNone/>
            </a:pPr>
            <a:endParaRPr lang="en-US" sz="2000" dirty="0"/>
          </a:p>
          <a:p>
            <a:pPr lvl="1"/>
            <a:r>
              <a:rPr lang="en-US" sz="2000" b="1" dirty="0"/>
              <a:t>THE VFWOC BOARD IS NOW MORE ROBUST</a:t>
            </a:r>
            <a:r>
              <a:rPr lang="en-US" sz="2000" dirty="0"/>
              <a:t>:  </a:t>
            </a:r>
          </a:p>
          <a:p>
            <a:pPr lvl="2"/>
            <a:r>
              <a:rPr lang="en-US" dirty="0"/>
              <a:t>TWO DUAL-HATTED WITH DEPT Sr. &amp; Jr. VICE COMMANDERS (LEADERSHIP CONTINUITY)</a:t>
            </a:r>
          </a:p>
          <a:p>
            <a:pPr lvl="2"/>
            <a:r>
              <a:rPr lang="en-US" dirty="0"/>
              <a:t>TWO FROM THE OUTSIDE (FRESH EYES PERSPECTIVE)</a:t>
            </a:r>
          </a:p>
          <a:p>
            <a:pPr lvl="2"/>
            <a:r>
              <a:rPr lang="en-US" dirty="0"/>
              <a:t>ONE ANNUALLY ROTATES (PRESIDENT/CEO)</a:t>
            </a:r>
          </a:p>
          <a:p>
            <a:pPr lvl="2"/>
            <a:r>
              <a:rPr lang="en-US" dirty="0"/>
              <a:t>FOUR ELECTED BY FIELD AGENTS (MEMBERSHIP HAS A VOICE)</a:t>
            </a:r>
          </a:p>
          <a:p>
            <a:pPr lvl="3">
              <a:buFont typeface="Wingdings" panose="05000000000000000000" pitchFamily="2" charset="2"/>
              <a:buChar char="v"/>
            </a:pPr>
            <a:r>
              <a:rPr lang="en-US" sz="2000" b="1" dirty="0">
                <a:solidFill>
                  <a:srgbClr val="00B050"/>
                </a:solidFill>
              </a:rPr>
              <a:t>4</a:t>
            </a:r>
            <a:r>
              <a:rPr lang="en-US" sz="2000" b="1" baseline="30000" dirty="0">
                <a:solidFill>
                  <a:srgbClr val="00B050"/>
                </a:solidFill>
              </a:rPr>
              <a:t>th</a:t>
            </a:r>
            <a:r>
              <a:rPr lang="en-US" sz="2000" dirty="0"/>
              <a:t> </a:t>
            </a:r>
            <a:r>
              <a:rPr lang="en-US" sz="2000" b="1" dirty="0">
                <a:solidFill>
                  <a:srgbClr val="00B050"/>
                </a:solidFill>
              </a:rPr>
              <a:t>YEAR DIRECTOR UP FOR ELECTION</a:t>
            </a:r>
          </a:p>
          <a:p>
            <a:pPr lvl="1"/>
            <a:r>
              <a:rPr lang="en-US" sz="2000" b="1" dirty="0"/>
              <a:t>TWO NEW AUDITORS ONBOARD</a:t>
            </a:r>
            <a:r>
              <a:rPr lang="en-US" sz="2000" dirty="0"/>
              <a:t>:  REVIEW </a:t>
            </a:r>
            <a:r>
              <a:rPr lang="en-US" sz="2000" b="1" u="sng" dirty="0"/>
              <a:t>ALL</a:t>
            </a:r>
            <a:r>
              <a:rPr lang="en-US" sz="2000" dirty="0"/>
              <a:t> CHARITY CHECKS AND WORK WITH FIELD AGENTS TO ENSURE PROPER USE OF FUNDS</a:t>
            </a:r>
          </a:p>
          <a:p>
            <a:pPr lvl="2">
              <a:buFont typeface="Wingdings" panose="05000000000000000000" pitchFamily="2" charset="2"/>
              <a:buChar char="Ø"/>
            </a:pPr>
            <a:r>
              <a:rPr lang="en-US" dirty="0"/>
              <a:t>Ron:  D1-5 &amp; 12</a:t>
            </a:r>
          </a:p>
          <a:p>
            <a:pPr lvl="2">
              <a:buFont typeface="Wingdings" panose="05000000000000000000" pitchFamily="2" charset="2"/>
              <a:buChar char="Ø"/>
            </a:pPr>
            <a:r>
              <a:rPr lang="en-US" dirty="0"/>
              <a:t>Betty:  D6-10 &amp; Non-VFW Agents</a:t>
            </a:r>
          </a:p>
          <a:p>
            <a:pPr lvl="2">
              <a:buFont typeface="Wingdings" panose="05000000000000000000" pitchFamily="2" charset="2"/>
              <a:buChar char="Ø"/>
            </a:pPr>
            <a:r>
              <a:rPr lang="en-US" dirty="0"/>
              <a:t>Danielle:  D11</a:t>
            </a:r>
          </a:p>
          <a:p>
            <a:pPr lvl="1"/>
            <a:r>
              <a:rPr lang="en-US" sz="2000" b="1" dirty="0"/>
              <a:t>SEPERATION OF DEPARTMENT QUARTERMASTER AND VFWOC TREASURER:  </a:t>
            </a:r>
            <a:r>
              <a:rPr lang="en-US" sz="2000" dirty="0"/>
              <a:t>No splitting of duties, total focus on VFWOC disbursements </a:t>
            </a:r>
            <a:r>
              <a:rPr lang="en-US" sz="2000" b="1" dirty="0"/>
              <a:t> </a:t>
            </a:r>
          </a:p>
          <a:p>
            <a:pPr lvl="1"/>
            <a:endParaRPr lang="en-US" sz="2000" dirty="0"/>
          </a:p>
        </p:txBody>
      </p:sp>
    </p:spTree>
    <p:extLst>
      <p:ext uri="{BB962C8B-B14F-4D97-AF65-F5344CB8AC3E}">
        <p14:creationId xmlns:p14="http://schemas.microsoft.com/office/powerpoint/2010/main" val="421504754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1341DD-7BBA-FE89-4C88-E0349AC0E742}"/>
              </a:ext>
            </a:extLst>
          </p:cNvPr>
          <p:cNvSpPr>
            <a:spLocks noGrp="1"/>
          </p:cNvSpPr>
          <p:nvPr>
            <p:ph type="title"/>
          </p:nvPr>
        </p:nvSpPr>
        <p:spPr/>
        <p:txBody>
          <a:bodyPr/>
          <a:lstStyle/>
          <a:p>
            <a:r>
              <a:rPr lang="en-US" dirty="0"/>
              <a:t>         </a:t>
            </a:r>
            <a:r>
              <a:rPr lang="en-US" sz="5400" u="sng" dirty="0"/>
              <a:t>ROLES AND RESPONSIBILITIES</a:t>
            </a:r>
          </a:p>
        </p:txBody>
      </p:sp>
      <p:sp>
        <p:nvSpPr>
          <p:cNvPr id="3" name="Content Placeholder 2">
            <a:extLst>
              <a:ext uri="{FF2B5EF4-FFF2-40B4-BE49-F238E27FC236}">
                <a16:creationId xmlns:a16="http://schemas.microsoft.com/office/drawing/2014/main" id="{E1673ACD-59F6-EDCB-D57B-A2A5B6F83789}"/>
              </a:ext>
            </a:extLst>
          </p:cNvPr>
          <p:cNvSpPr>
            <a:spLocks noGrp="1"/>
          </p:cNvSpPr>
          <p:nvPr>
            <p:ph idx="1"/>
          </p:nvPr>
        </p:nvSpPr>
        <p:spPr>
          <a:xfrm>
            <a:off x="838200" y="1572993"/>
            <a:ext cx="10515600" cy="4719355"/>
          </a:xfrm>
        </p:spPr>
        <p:txBody>
          <a:bodyPr>
            <a:normAutofit fontScale="70000" lnSpcReduction="20000"/>
          </a:bodyPr>
          <a:lstStyle/>
          <a:p>
            <a:r>
              <a:rPr lang="en-US" sz="4000" u="sng" dirty="0"/>
              <a:t>The BOD </a:t>
            </a:r>
            <a:r>
              <a:rPr lang="en-US" sz="4000" dirty="0"/>
              <a:t>approves By-laws and Policy, and expends </a:t>
            </a:r>
            <a:r>
              <a:rPr lang="en-US" sz="4000" u="sng" dirty="0"/>
              <a:t>Centralized</a:t>
            </a:r>
            <a:r>
              <a:rPr lang="en-US" sz="4000" dirty="0"/>
              <a:t> Charity dollars </a:t>
            </a:r>
          </a:p>
          <a:p>
            <a:endParaRPr lang="en-US" sz="4400" dirty="0"/>
          </a:p>
          <a:p>
            <a:r>
              <a:rPr lang="en-US" sz="4400" u="sng" dirty="0"/>
              <a:t>The ED </a:t>
            </a:r>
            <a:r>
              <a:rPr lang="en-US" sz="4400" dirty="0"/>
              <a:t>“Keys up,” coordinates, staffs, and executes By-laws/policy in day-to-day operations.  ED is the </a:t>
            </a:r>
            <a:r>
              <a:rPr lang="en-US" sz="4400" b="1" dirty="0"/>
              <a:t>“Ops Officer.”  </a:t>
            </a:r>
            <a:r>
              <a:rPr lang="en-US" sz="4400" dirty="0"/>
              <a:t>The ED can expend up to $3,000</a:t>
            </a:r>
          </a:p>
          <a:p>
            <a:endParaRPr lang="en-US" sz="4000" u="sng" dirty="0"/>
          </a:p>
          <a:p>
            <a:r>
              <a:rPr lang="en-US" sz="4000" u="sng" dirty="0"/>
              <a:t>Field Agents </a:t>
            </a:r>
            <a:r>
              <a:rPr lang="en-US" sz="4000" b="1" dirty="0"/>
              <a:t>“expend” </a:t>
            </a:r>
            <a:r>
              <a:rPr lang="en-US" sz="4000" u="sng" dirty="0"/>
              <a:t>Allocated</a:t>
            </a:r>
            <a:r>
              <a:rPr lang="en-US" sz="4000" dirty="0"/>
              <a:t> Charity dollars In accordance with applicable Federal/State laws and VFWOC By-laws and policy </a:t>
            </a:r>
          </a:p>
          <a:p>
            <a:pPr lvl="1">
              <a:buFont typeface="Wingdings" panose="05000000000000000000" pitchFamily="2" charset="2"/>
              <a:buChar char="Ø"/>
            </a:pPr>
            <a:endParaRPr lang="en-US" sz="3600" b="1" dirty="0">
              <a:solidFill>
                <a:srgbClr val="00B050"/>
              </a:solidFill>
            </a:endParaRPr>
          </a:p>
          <a:p>
            <a:pPr lvl="1">
              <a:buFont typeface="Wingdings" panose="05000000000000000000" pitchFamily="2" charset="2"/>
              <a:buChar char="Ø"/>
            </a:pPr>
            <a:r>
              <a:rPr lang="en-US" sz="3600" b="1" dirty="0">
                <a:solidFill>
                  <a:srgbClr val="00B050"/>
                </a:solidFill>
              </a:rPr>
              <a:t>DEFINITION OF AN AGENT: Empowered to act “on behalf of” another entity (VFWOC) in a variety of capacities.</a:t>
            </a:r>
          </a:p>
          <a:p>
            <a:endParaRPr lang="en-US" sz="4000" dirty="0"/>
          </a:p>
        </p:txBody>
      </p:sp>
    </p:spTree>
    <p:extLst>
      <p:ext uri="{BB962C8B-B14F-4D97-AF65-F5344CB8AC3E}">
        <p14:creationId xmlns:p14="http://schemas.microsoft.com/office/powerpoint/2010/main" val="24738657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AE0131-A60A-D4B4-5E69-3707510BC638}"/>
              </a:ext>
            </a:extLst>
          </p:cNvPr>
          <p:cNvSpPr>
            <a:spLocks noGrp="1"/>
          </p:cNvSpPr>
          <p:nvPr>
            <p:ph type="title"/>
          </p:nvPr>
        </p:nvSpPr>
        <p:spPr/>
        <p:txBody>
          <a:bodyPr/>
          <a:lstStyle/>
          <a:p>
            <a:pPr algn="ctr"/>
            <a:r>
              <a:rPr lang="en-US" dirty="0"/>
              <a:t>GAMING VS. CHARITY</a:t>
            </a:r>
            <a:br>
              <a:rPr lang="en-US" dirty="0"/>
            </a:br>
            <a:r>
              <a:rPr lang="en-US" dirty="0"/>
              <a:t>Let’s Clarify</a:t>
            </a:r>
          </a:p>
        </p:txBody>
      </p:sp>
      <p:sp>
        <p:nvSpPr>
          <p:cNvPr id="3" name="Content Placeholder 2">
            <a:extLst>
              <a:ext uri="{FF2B5EF4-FFF2-40B4-BE49-F238E27FC236}">
                <a16:creationId xmlns:a16="http://schemas.microsoft.com/office/drawing/2014/main" id="{B8D74A9F-734E-5188-25A0-091480BFE6E1}"/>
              </a:ext>
            </a:extLst>
          </p:cNvPr>
          <p:cNvSpPr>
            <a:spLocks noGrp="1"/>
          </p:cNvSpPr>
          <p:nvPr>
            <p:ph idx="1"/>
          </p:nvPr>
        </p:nvSpPr>
        <p:spPr>
          <a:xfrm>
            <a:off x="838200" y="1300530"/>
            <a:ext cx="10515600" cy="4351338"/>
          </a:xfrm>
        </p:spPr>
        <p:txBody>
          <a:bodyPr/>
          <a:lstStyle/>
          <a:p>
            <a:pPr marL="0" indent="0">
              <a:buNone/>
            </a:pPr>
            <a:r>
              <a:rPr lang="en-US" dirty="0"/>
              <a:t>         </a:t>
            </a:r>
          </a:p>
          <a:p>
            <a:endParaRPr lang="en-US" b="1" i="1" dirty="0"/>
          </a:p>
          <a:p>
            <a:endParaRPr lang="en-US" b="1" i="1" dirty="0"/>
          </a:p>
          <a:p>
            <a:r>
              <a:rPr lang="en-US" sz="3200" b="1" i="1" dirty="0"/>
              <a:t>GAMING</a:t>
            </a:r>
            <a:r>
              <a:rPr lang="en-US" sz="3200" dirty="0"/>
              <a:t> IS THE DOMAIN OF THE </a:t>
            </a:r>
            <a:r>
              <a:rPr lang="en-US" sz="3200" u="sng" dirty="0"/>
              <a:t>VFW DEPT OF OHIO</a:t>
            </a:r>
          </a:p>
          <a:p>
            <a:endParaRPr lang="en-US" sz="3200" b="1" i="1" dirty="0"/>
          </a:p>
          <a:p>
            <a:r>
              <a:rPr lang="en-US" sz="3200" b="1" i="1" dirty="0"/>
              <a:t>CHARITY</a:t>
            </a:r>
            <a:r>
              <a:rPr lang="en-US" sz="3200" dirty="0"/>
              <a:t> IS THE DOMAIN OF THE </a:t>
            </a:r>
            <a:r>
              <a:rPr lang="en-US" sz="3200" u="sng" dirty="0"/>
              <a:t>VFWOC</a:t>
            </a:r>
          </a:p>
          <a:p>
            <a:endParaRPr lang="en-US" sz="3200" u="sng" dirty="0"/>
          </a:p>
          <a:p>
            <a:pPr marL="0" indent="0" algn="ctr">
              <a:buNone/>
            </a:pPr>
            <a:r>
              <a:rPr lang="en-US" sz="3200" b="1" i="1" dirty="0">
                <a:solidFill>
                  <a:srgbClr val="00B050"/>
                </a:solidFill>
              </a:rPr>
              <a:t>Quartermaster Training </a:t>
            </a:r>
            <a:r>
              <a:rPr lang="en-US" sz="3200" b="1" i="1" u="sng" dirty="0">
                <a:solidFill>
                  <a:srgbClr val="00B050"/>
                </a:solidFill>
              </a:rPr>
              <a:t>IS</a:t>
            </a:r>
            <a:r>
              <a:rPr lang="en-US" sz="3200" b="1" i="1" dirty="0">
                <a:solidFill>
                  <a:srgbClr val="00B050"/>
                </a:solidFill>
              </a:rPr>
              <a:t> Charity Training</a:t>
            </a:r>
            <a:endParaRPr lang="en-US" sz="3200" b="1" i="1" u="sng" dirty="0">
              <a:solidFill>
                <a:srgbClr val="00B050"/>
              </a:solidFill>
            </a:endParaRPr>
          </a:p>
        </p:txBody>
      </p:sp>
    </p:spTree>
    <p:extLst>
      <p:ext uri="{BB962C8B-B14F-4D97-AF65-F5344CB8AC3E}">
        <p14:creationId xmlns:p14="http://schemas.microsoft.com/office/powerpoint/2010/main" val="264838458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1_Office Theme">
  <a:themeElements>
    <a:clrScheme name="FlanneryGeorgalis">
      <a:dk1>
        <a:srgbClr val="000000"/>
      </a:dk1>
      <a:lt1>
        <a:srgbClr val="FFFFFF"/>
      </a:lt1>
      <a:dk2>
        <a:srgbClr val="44546A"/>
      </a:dk2>
      <a:lt2>
        <a:srgbClr val="E7E6E6"/>
      </a:lt2>
      <a:accent1>
        <a:srgbClr val="DC4438"/>
      </a:accent1>
      <a:accent2>
        <a:srgbClr val="445159"/>
      </a:accent2>
      <a:accent3>
        <a:srgbClr val="A5A5A5"/>
      </a:accent3>
      <a:accent4>
        <a:srgbClr val="FF9C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FG PP Template" id="{363A1B48-BB9C-42D7-9DE0-A5E6FCACEA85}" vid="{7934036D-C90E-411A-95E7-3F0048EAD9A5}"/>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6784</TotalTime>
  <Words>2003</Words>
  <Application>Microsoft Office PowerPoint</Application>
  <PresentationFormat>Widescreen</PresentationFormat>
  <Paragraphs>205</Paragraphs>
  <Slides>24</Slides>
  <Notes>7</Notes>
  <HiddenSlides>1</HiddenSlides>
  <MMClips>0</MMClips>
  <ScaleCrop>false</ScaleCrop>
  <HeadingPairs>
    <vt:vector size="6" baseType="variant">
      <vt:variant>
        <vt:lpstr>Fonts Used</vt:lpstr>
      </vt:variant>
      <vt:variant>
        <vt:i4>8</vt:i4>
      </vt:variant>
      <vt:variant>
        <vt:lpstr>Theme</vt:lpstr>
      </vt:variant>
      <vt:variant>
        <vt:i4>2</vt:i4>
      </vt:variant>
      <vt:variant>
        <vt:lpstr>Slide Titles</vt:lpstr>
      </vt:variant>
      <vt:variant>
        <vt:i4>24</vt:i4>
      </vt:variant>
    </vt:vector>
  </HeadingPairs>
  <TitlesOfParts>
    <vt:vector size="34" baseType="lpstr">
      <vt:lpstr>Aptos</vt:lpstr>
      <vt:lpstr>Aptos Display</vt:lpstr>
      <vt:lpstr>Arial</vt:lpstr>
      <vt:lpstr>Calibri</vt:lpstr>
      <vt:lpstr>Courier New</vt:lpstr>
      <vt:lpstr>Gill Sans MT</vt:lpstr>
      <vt:lpstr>Times</vt:lpstr>
      <vt:lpstr>Wingdings</vt:lpstr>
      <vt:lpstr>Office Theme</vt:lpstr>
      <vt:lpstr>1_Office Theme</vt:lpstr>
      <vt:lpstr>VFWOC TRAINING CAMBRIDGE, OHIO</vt:lpstr>
      <vt:lpstr>HOT DATES</vt:lpstr>
      <vt:lpstr> ACTUAL HOT DATES </vt:lpstr>
      <vt:lpstr> Changing Attitudes  WHAT IS CHARITY MONEY? </vt:lpstr>
      <vt:lpstr>CHANGE THE MESSAGE</vt:lpstr>
      <vt:lpstr>CHANGE THE MESSAGE, CONT’D</vt:lpstr>
      <vt:lpstr>CHANGE THE MESSAGE, CONT’D “MORE ROBUST SUPPORT &amp; OVERSIGHT”</vt:lpstr>
      <vt:lpstr>         ROLES AND RESPONSIBILITIES</vt:lpstr>
      <vt:lpstr>GAMING VS. CHARITY Let’s Clarify</vt:lpstr>
      <vt:lpstr>501(c)19  VS.  501(3)</vt:lpstr>
      <vt:lpstr> GAMING IS THE DOMAIN OF THE VFW DEPT OF OHIO </vt:lpstr>
      <vt:lpstr> GAMING IS THE DOMAIN OF THE VFW DEPT OF OHIO, CONT’D </vt:lpstr>
      <vt:lpstr> CHARITY IS THE DOMAIN OF THE VFWOC </vt:lpstr>
      <vt:lpstr>PowerPoint Presentation</vt:lpstr>
      <vt:lpstr>FIELD AGENT CONTRACTS</vt:lpstr>
      <vt:lpstr>ELECTION OF 4TH YEAR BOARD DIRECTOR</vt:lpstr>
      <vt:lpstr>NEW FIELD AGENT CONTRACT POLICY</vt:lpstr>
      <vt:lpstr>VFWOC WEBSITE WWW.VFWOHIOCHARITIES.COM</vt:lpstr>
      <vt:lpstr> THINK BEFORE YOU EXPEND BE HONEST AND EXECUTE COMMON SENSE!</vt:lpstr>
      <vt:lpstr>SCENARIOS</vt:lpstr>
      <vt:lpstr>    CHECK 12 (LOOK AHEAD) TOP ISSUES</vt:lpstr>
      <vt:lpstr>*VFWOC CHALLENGE*</vt:lpstr>
      <vt:lpstr>PowerPoint Presentation</vt:lpstr>
      <vt:lpstr>QUESTIONS/FEEDBACK</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D. Faulkner</dc:creator>
  <cp:lastModifiedBy>Dan Faulkner</cp:lastModifiedBy>
  <cp:revision>55</cp:revision>
  <cp:lastPrinted>2024-09-02T22:32:16Z</cp:lastPrinted>
  <dcterms:created xsi:type="dcterms:W3CDTF">2024-08-24T16:20:40Z</dcterms:created>
  <dcterms:modified xsi:type="dcterms:W3CDTF">2024-10-24T17:14:22Z</dcterms:modified>
</cp:coreProperties>
</file>